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68" r:id="rId5"/>
    <p:sldMasterId id="2147483676" r:id="rId6"/>
    <p:sldMasterId id="2147483684" r:id="rId7"/>
    <p:sldMasterId id="2147483700" r:id="rId8"/>
    <p:sldMasterId id="2147483708" r:id="rId9"/>
  </p:sldMasterIdLst>
  <p:notesMasterIdLst>
    <p:notesMasterId r:id="rId34"/>
  </p:notesMasterIdLst>
  <p:sldIdLst>
    <p:sldId id="266" r:id="rId10"/>
    <p:sldId id="267" r:id="rId11"/>
    <p:sldId id="269" r:id="rId12"/>
    <p:sldId id="270" r:id="rId13"/>
    <p:sldId id="271" r:id="rId14"/>
    <p:sldId id="285" r:id="rId15"/>
    <p:sldId id="272" r:id="rId16"/>
    <p:sldId id="273" r:id="rId17"/>
    <p:sldId id="274" r:id="rId18"/>
    <p:sldId id="286" r:id="rId19"/>
    <p:sldId id="275" r:id="rId20"/>
    <p:sldId id="276" r:id="rId21"/>
    <p:sldId id="287" r:id="rId22"/>
    <p:sldId id="290" r:id="rId23"/>
    <p:sldId id="291" r:id="rId24"/>
    <p:sldId id="292" r:id="rId25"/>
    <p:sldId id="277" r:id="rId26"/>
    <p:sldId id="278" r:id="rId27"/>
    <p:sldId id="279" r:id="rId28"/>
    <p:sldId id="280" r:id="rId29"/>
    <p:sldId id="281" r:id="rId30"/>
    <p:sldId id="288" r:id="rId31"/>
    <p:sldId id="289" r:id="rId32"/>
    <p:sldId id="283"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m materialet" id="{2B20575D-2AE1-4ABE-8C64-08F4D0436E54}">
          <p14:sldIdLst>
            <p14:sldId id="266"/>
            <p14:sldId id="267"/>
          </p14:sldIdLst>
        </p14:section>
        <p14:section name="Introduktion" id="{BF5DB9DD-5444-4FFB-A34D-234D451D8936}">
          <p14:sldIdLst>
            <p14:sldId id="269"/>
            <p14:sldId id="270"/>
            <p14:sldId id="271"/>
            <p14:sldId id="285"/>
          </p14:sldIdLst>
        </p14:section>
        <p14:section name="Helhetssyn" id="{5CC6BD18-7B45-4F50-AFD8-FE7930746747}">
          <p14:sldIdLst>
            <p14:sldId id="272"/>
            <p14:sldId id="273"/>
            <p14:sldId id="274"/>
            <p14:sldId id="286"/>
          </p14:sldIdLst>
        </p14:section>
        <p14:section name="Perspektivförståelse" id="{29798335-A1B3-4283-8743-340BF364AE5B}">
          <p14:sldIdLst>
            <p14:sldId id="275"/>
            <p14:sldId id="276"/>
            <p14:sldId id="287"/>
          </p14:sldIdLst>
        </p14:section>
        <p14:section name="Kommunikation" id="{6003D12A-1992-4054-886B-7FB6075CB2E8}">
          <p14:sldIdLst>
            <p14:sldId id="290"/>
            <p14:sldId id="291"/>
            <p14:sldId id="292"/>
          </p14:sldIdLst>
        </p14:section>
        <p14:section name="Proaktivitet" id="{94478D85-6821-4195-A040-42F0D5864C24}">
          <p14:sldIdLst>
            <p14:sldId id="277"/>
            <p14:sldId id="278"/>
            <p14:sldId id="279"/>
          </p14:sldIdLst>
        </p14:section>
        <p14:section name="Medvetet beslutsfattande" id="{0359C550-0699-4B26-9135-FAFD08CCEC76}">
          <p14:sldIdLst>
            <p14:sldId id="280"/>
            <p14:sldId id="281"/>
            <p14:sldId id="288"/>
            <p14:sldId id="289"/>
          </p14:sldIdLst>
        </p14:section>
        <p14:section name="Vill du veta mer?" id="{B4CFC0BC-5AC6-4869-8F4A-524CE127B845}">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FE2197-256F-448E-820C-35051FF10C27}" v="72" dt="2024-06-04T11:56:58.490"/>
    <p1510:client id="{B61A4CFB-1F1A-4D53-80F9-F1DB00C45D0B}" v="95" dt="2024-06-04T11:49:10.42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64563" autoAdjust="0"/>
  </p:normalViewPr>
  <p:slideViewPr>
    <p:cSldViewPr snapToGrid="0" showGuides="1">
      <p:cViewPr varScale="1">
        <p:scale>
          <a:sx n="90" d="100"/>
          <a:sy n="90" d="100"/>
        </p:scale>
        <p:origin x="11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D49BB-A8C9-4AC9-91B2-7A36634698E1}" type="datetimeFigureOut">
              <a:rPr lang="sv-SE" smtClean="0"/>
              <a:t>2024-06-10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76A31-D765-4C36-8695-045A1465731A}" type="slidenum">
              <a:rPr lang="sv-SE" smtClean="0"/>
              <a:t>‹#›</a:t>
            </a:fld>
            <a:endParaRPr lang="sv-SE"/>
          </a:p>
        </p:txBody>
      </p:sp>
    </p:spTree>
    <p:extLst>
      <p:ext uri="{BB962C8B-B14F-4D97-AF65-F5344CB8AC3E}">
        <p14:creationId xmlns:p14="http://schemas.microsoft.com/office/powerpoint/2010/main" val="175834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effectLst/>
                <a:latin typeface="+mn-lt"/>
                <a:ea typeface="Garamond" panose="02020404030301010803" pitchFamily="18" charset="0"/>
                <a:cs typeface="Times New Roman" panose="02020603050405020304" pitchFamily="18" charset="0"/>
              </a:rPr>
              <a:t>Varför är perspektivförståelse viktigt?</a:t>
            </a:r>
          </a:p>
          <a:p>
            <a:endParaRPr lang="sv-SE" sz="1100" dirty="0">
              <a:effectLst/>
              <a:latin typeface="+mn-lt"/>
              <a:ea typeface="Garamond" panose="02020404030301010803" pitchFamily="18" charset="0"/>
              <a:cs typeface="Times New Roman" panose="02020603050405020304" pitchFamily="18" charset="0"/>
            </a:endParaRPr>
          </a:p>
          <a:p>
            <a:r>
              <a:rPr lang="sv-SE" sz="1100" dirty="0">
                <a:effectLst/>
                <a:latin typeface="+mn-lt"/>
                <a:ea typeface="Garamond" panose="02020404030301010803" pitchFamily="18" charset="0"/>
                <a:cs typeface="Times New Roman" panose="02020603050405020304" pitchFamily="18" charset="0"/>
              </a:rPr>
              <a:t>Varje individ och aktör ger det som händer en innebörd ur just sin synvinkel. En utmaning blir då att andra perspektiv lätt trängs undan, eller att vi helt enkelt inte förstår andras perspektiv. </a:t>
            </a:r>
            <a:r>
              <a:rPr lang="sv-SE" sz="1100" b="1" dirty="0">
                <a:effectLst/>
                <a:latin typeface="+mn-lt"/>
                <a:ea typeface="Garamond" panose="02020404030301010803" pitchFamily="18" charset="0"/>
                <a:cs typeface="Times New Roman" panose="02020603050405020304" pitchFamily="18" charset="0"/>
              </a:rPr>
              <a:t>Ett alltför ensidigt perspektiv kan leda till vi missar hjälpbehov och till en ineffektiv hantering av samhällsstörningar</a:t>
            </a:r>
            <a:r>
              <a:rPr lang="sv-SE" sz="1100" dirty="0">
                <a:effectLst/>
                <a:latin typeface="+mn-lt"/>
                <a:ea typeface="Garamond" panose="02020404030301010803" pitchFamily="18" charset="0"/>
                <a:cs typeface="Times New Roman" panose="02020603050405020304" pitchFamily="18" charset="0"/>
              </a:rPr>
              <a:t>.</a:t>
            </a:r>
          </a:p>
          <a:p>
            <a:endParaRPr lang="sv-SE" sz="11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Förståelse för andra aktörers perspektiv gör det möjligt att </a:t>
            </a:r>
            <a:r>
              <a:rPr lang="sv-SE" sz="1100" b="1" dirty="0">
                <a:effectLst/>
                <a:latin typeface="+mn-lt"/>
                <a:ea typeface="Garamond" panose="02020404030301010803" pitchFamily="18" charset="0"/>
                <a:cs typeface="Times New Roman" panose="02020603050405020304" pitchFamily="18" charset="0"/>
              </a:rPr>
              <a:t>betrakta händelseutvecklingen med olika glasögon </a:t>
            </a:r>
            <a:r>
              <a:rPr lang="sv-SE" sz="1100" dirty="0">
                <a:effectLst/>
                <a:latin typeface="+mn-lt"/>
                <a:ea typeface="Garamond" panose="02020404030301010803" pitchFamily="18" charset="0"/>
                <a:cs typeface="Times New Roman" panose="02020603050405020304" pitchFamily="18" charset="0"/>
              </a:rPr>
              <a:t>och förstå situationen på olika sätt. Vi får en </a:t>
            </a:r>
            <a:r>
              <a:rPr lang="sv-SE" sz="1100" b="1" dirty="0">
                <a:effectLst/>
                <a:latin typeface="+mn-lt"/>
                <a:ea typeface="Garamond" panose="02020404030301010803" pitchFamily="18" charset="0"/>
                <a:cs typeface="Times New Roman" panose="02020603050405020304" pitchFamily="18" charset="0"/>
              </a:rPr>
              <a:t>mer heltäckande bild av konsekvenser och hjälpbehov</a:t>
            </a:r>
            <a:r>
              <a:rPr lang="sv-SE" sz="1100" dirty="0">
                <a:effectLst/>
                <a:latin typeface="+mn-lt"/>
                <a:ea typeface="Garamond" panose="02020404030301010803" pitchFamily="18" charset="0"/>
                <a:cs typeface="Times New Roman" panose="02020603050405020304" pitchFamily="18" charset="0"/>
              </a:rPr>
              <a:t>, samt bättre underlag för att kunna identifiera relevanta åtgärder. Det ger oss även insikt i vad andra aktörer behöver och kan bidra med under hanteringen av samhällsstörningar. Perspektivförståelse är en del i att åstadkomma helhetssyn.</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131847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dirty="0">
                <a:effectLst/>
                <a:latin typeface="+mn-lt"/>
                <a:ea typeface="Garamond" panose="02020404030301010803" pitchFamily="18" charset="0"/>
                <a:cs typeface="Times New Roman" panose="02020603050405020304" pitchFamily="18" charset="0"/>
              </a:rPr>
              <a:t>Hur bygger vi upp vår perspektivförståelse?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dirty="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dirty="0">
                <a:effectLst/>
                <a:latin typeface="+mn-lt"/>
                <a:ea typeface="Garamond" panose="02020404030301010803" pitchFamily="18" charset="0"/>
                <a:cs typeface="Times New Roman" panose="02020603050405020304" pitchFamily="18" charset="0"/>
              </a:rPr>
              <a:t>Perspektivförståelse uppnås genom att vi är </a:t>
            </a:r>
            <a:r>
              <a:rPr lang="sv-SE" sz="1100" b="1" dirty="0">
                <a:effectLst/>
                <a:latin typeface="+mn-lt"/>
                <a:ea typeface="Garamond" panose="02020404030301010803" pitchFamily="18" charset="0"/>
                <a:cs typeface="Times New Roman" panose="02020603050405020304" pitchFamily="18" charset="0"/>
              </a:rPr>
              <a:t>öppna för att ta in olika aktörers perspektiv </a:t>
            </a:r>
            <a:r>
              <a:rPr lang="sv-SE" sz="1100" dirty="0">
                <a:effectLst/>
                <a:latin typeface="+mn-lt"/>
                <a:ea typeface="Garamond" panose="02020404030301010803" pitchFamily="18" charset="0"/>
                <a:cs typeface="Times New Roman" panose="02020603050405020304" pitchFamily="18" charset="0"/>
              </a:rPr>
              <a:t>i vår hantering av samhällsstörningar. Om vi är </a:t>
            </a:r>
            <a:r>
              <a:rPr lang="sv-SE" sz="1100" b="1" dirty="0">
                <a:effectLst/>
                <a:latin typeface="+mn-lt"/>
                <a:ea typeface="Garamond" panose="02020404030301010803" pitchFamily="18" charset="0"/>
                <a:cs typeface="Times New Roman" panose="02020603050405020304" pitchFamily="18" charset="0"/>
              </a:rPr>
              <a:t>nyfikna, ställer frågor, lyssnar </a:t>
            </a:r>
            <a:r>
              <a:rPr lang="sv-SE" sz="1100" b="0" dirty="0">
                <a:effectLst/>
                <a:latin typeface="+mn-lt"/>
                <a:ea typeface="Garamond" panose="02020404030301010803" pitchFamily="18" charset="0"/>
                <a:cs typeface="Times New Roman" panose="02020603050405020304" pitchFamily="18" charset="0"/>
              </a:rPr>
              <a:t>och</a:t>
            </a:r>
            <a:r>
              <a:rPr lang="sv-SE" sz="1100" b="1" dirty="0">
                <a:effectLst/>
                <a:latin typeface="+mn-lt"/>
                <a:ea typeface="Garamond" panose="02020404030301010803" pitchFamily="18" charset="0"/>
                <a:cs typeface="Times New Roman" panose="02020603050405020304" pitchFamily="18" charset="0"/>
              </a:rPr>
              <a:t> aktivt</a:t>
            </a:r>
            <a:r>
              <a:rPr lang="sv-SE" sz="1100" dirty="0">
                <a:effectLst/>
                <a:latin typeface="+mn-lt"/>
                <a:ea typeface="Garamond" panose="02020404030301010803" pitchFamily="18" charset="0"/>
                <a:cs typeface="Times New Roman" panose="02020603050405020304" pitchFamily="18" charset="0"/>
              </a:rPr>
              <a:t> </a:t>
            </a:r>
            <a:r>
              <a:rPr lang="sv-SE" sz="1100" b="1" dirty="0">
                <a:effectLst/>
                <a:latin typeface="+mn-lt"/>
                <a:ea typeface="Garamond" panose="02020404030301010803" pitchFamily="18" charset="0"/>
                <a:cs typeface="Times New Roman" panose="02020603050405020304" pitchFamily="18" charset="0"/>
              </a:rPr>
              <a:t>försöker förstå </a:t>
            </a:r>
            <a:r>
              <a:rPr lang="sv-SE" sz="1100" dirty="0">
                <a:effectLst/>
                <a:latin typeface="+mn-lt"/>
                <a:ea typeface="Garamond" panose="02020404030301010803" pitchFamily="18" charset="0"/>
                <a:cs typeface="Times New Roman" panose="02020603050405020304" pitchFamily="18" charset="0"/>
              </a:rPr>
              <a:t>andras perspektiv får vi en mer heltäckande bild av samhällsstörningen och hjälpbehoven.   </a:t>
            </a:r>
            <a:endParaRPr lang="sv-SE" sz="1100" dirty="0">
              <a:latin typeface="+mn-lt"/>
            </a:endParaRPr>
          </a:p>
          <a:p>
            <a:pPr marL="0" indent="0">
              <a:buFont typeface="Arial" panose="020B0604020202020204" pitchFamily="34" charset="0"/>
              <a:buNone/>
            </a:pPr>
            <a:endParaRPr lang="sv-SE" sz="1100" dirty="0">
              <a:latin typeface="+mn-lt"/>
            </a:endParaRPr>
          </a:p>
          <a:p>
            <a:pPr marL="171450" indent="-171450">
              <a:buFont typeface="Arial" panose="020B0604020202020204" pitchFamily="34" charset="0"/>
              <a:buChar char="•"/>
            </a:pPr>
            <a:r>
              <a:rPr lang="sv-SE" sz="1100" b="1" dirty="0">
                <a:latin typeface="+mn-lt"/>
              </a:rPr>
              <a:t>Var inkluderande och öppen för olika perspektiv. </a:t>
            </a:r>
            <a:r>
              <a:rPr lang="sv-SE" sz="1100" dirty="0">
                <a:effectLst/>
                <a:latin typeface="+mn-lt"/>
                <a:ea typeface="Garamond" panose="02020404030301010803" pitchFamily="18" charset="0"/>
                <a:cs typeface="Times New Roman" panose="02020603050405020304" pitchFamily="18" charset="0"/>
              </a:rPr>
              <a:t>Varje samhällsstörning är unik och ”nya” aktörer kan få avgörande betydelse och effekt på hanteringen. Det är därför viktigt att vara öppen för att etablera kontakt med andra aktörer än de som vi vanligtvis arbetar med. </a:t>
            </a:r>
          </a:p>
          <a:p>
            <a:pPr marL="0" indent="0">
              <a:buFont typeface="Arial" panose="020B0604020202020204" pitchFamily="34" charset="0"/>
              <a:buNone/>
            </a:pPr>
            <a:endParaRPr lang="sv-SE" sz="1100" dirty="0">
              <a:latin typeface="+mn-lt"/>
            </a:endParaRPr>
          </a:p>
          <a:p>
            <a:pPr marL="171450" indent="-171450">
              <a:buFont typeface="Arial" panose="020B0604020202020204" pitchFamily="34" charset="0"/>
              <a:buChar char="•"/>
            </a:pPr>
            <a:r>
              <a:rPr lang="sv-SE" sz="1100" b="1" dirty="0">
                <a:latin typeface="+mn-lt"/>
              </a:rPr>
              <a:t>Tänk på att lagstiftning, styrning och vana att hantera samhällsstörningar påverkar aktörers perspektiv. </a:t>
            </a:r>
            <a:r>
              <a:rPr lang="sv-SE" sz="1100" b="0" dirty="0">
                <a:latin typeface="+mn-lt"/>
              </a:rPr>
              <a:t>Perspektivförståelse innebär att vara medveten om att olika aktörer omfattas av olika typer av lagstiftningar, krav och styrningar – och att detta i sin tur påverkar hur aktörerna betraktar samhällsstörningen och hur de ser på sin roll i hanteringen. Vi behöver även vara medvetna om att alla aktörer har byggt upp sin egen organisationskultur utifrån sitt uppdrag och ansvar och har kanske även ett eget sätt att se på hur ledningsarbetet bör organiseras. </a:t>
            </a:r>
          </a:p>
          <a:p>
            <a:pPr marL="0" indent="0">
              <a:buFont typeface="Arial" panose="020B0604020202020204" pitchFamily="34" charset="0"/>
              <a:buNone/>
            </a:pPr>
            <a:endParaRPr lang="sv-SE" sz="1100" b="0" dirty="0">
              <a:latin typeface="+mn-lt"/>
            </a:endParaRPr>
          </a:p>
          <a:p>
            <a:pPr marL="171450" indent="-171450">
              <a:buFont typeface="Arial" panose="020B0604020202020204" pitchFamily="34" charset="0"/>
              <a:buChar char="•"/>
            </a:pPr>
            <a:r>
              <a:rPr lang="sv-SE" sz="1100" b="1" dirty="0">
                <a:latin typeface="+mn-lt"/>
              </a:rPr>
              <a:t>Drabbade människor kan också bidra med viktiga perspektiv och bidra i hanteringen. </a:t>
            </a:r>
            <a:r>
              <a:rPr lang="sv-SE" sz="1100" b="0" dirty="0">
                <a:latin typeface="+mn-lt"/>
              </a:rPr>
              <a:t>Människor som drabbas av samhällsstörningar har ofta en förmåga att agera och själva ta ansvar för sin situation, samt att hjälpa andra som har drabbats. Vi behöver väga in det här perspektivet under hanteringen av samhällsstörningar och se de drabbade invånarna som medaktörer och resurser. </a:t>
            </a:r>
          </a:p>
          <a:p>
            <a:pPr marL="0" indent="0">
              <a:buFont typeface="Arial" panose="020B0604020202020204" pitchFamily="34" charset="0"/>
              <a:buNone/>
            </a:pPr>
            <a:endParaRPr lang="sv-SE" sz="1100" dirty="0">
              <a:latin typeface="+mn-lt"/>
            </a:endParaRPr>
          </a:p>
          <a:p>
            <a:r>
              <a:rPr lang="sv-SE" sz="1100" dirty="0">
                <a:effectLst/>
                <a:latin typeface="+mn-lt"/>
                <a:ea typeface="Garamond" panose="02020404030301010803" pitchFamily="18" charset="0"/>
                <a:cs typeface="Times New Roman" panose="02020603050405020304" pitchFamily="18" charset="0"/>
              </a:rPr>
              <a:t>Även om det finns stora fördelar med olika perspektiv så finns det också utmaningar. Det kan till exempel finnas motsättningar i perspektiv mellan olika aktörer, eller inom en och samma organisation. Men för att olika perspektiv ska bli en tillgång för helheten behöver det finnas förståelse för att andra aktörer kan ha andra värdegrunder, kulturer, attityder, normer och ansvarsområden som påverkar deras perspektiv och prioriteringar. Den här förståelsen för varandras perspektiv utvecklas sedan bäst genom utbildning, övning och samverkan i vardagen. </a:t>
            </a:r>
            <a:r>
              <a:rPr lang="sv-SE" sz="1100" b="1" dirty="0">
                <a:latin typeface="+mn-lt"/>
              </a:rPr>
              <a:t>Olika perspektiv berikar!</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13</a:t>
            </a:fld>
            <a:endParaRPr lang="sv-SE"/>
          </a:p>
        </p:txBody>
      </p:sp>
    </p:spTree>
    <p:extLst>
      <p:ext uri="{BB962C8B-B14F-4D97-AF65-F5344CB8AC3E}">
        <p14:creationId xmlns:p14="http://schemas.microsoft.com/office/powerpoint/2010/main" val="103767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Alla som arbetar med samverkan vid samhällsstörningar behöver ha ett förhållningssätt där man </a:t>
            </a: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lyssnar in och kommunicerar aktivt</a:t>
            </a:r>
            <a:r>
              <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Det handlar om mycket mer än informationsdelning och kriskommunikation. Det är ett sätt att arbeta som innebär att vi </a:t>
            </a: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lyssnar, reflekterar </a:t>
            </a:r>
            <a:r>
              <a:rPr lang="sv-SE" sz="18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och</a:t>
            </a: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möter informationsbehov hos varandra</a:t>
            </a:r>
            <a:r>
              <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Det gäller både </a:t>
            </a: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inom verksamheter</a:t>
            </a:r>
            <a:r>
              <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mellan aktörer </a:t>
            </a:r>
            <a:r>
              <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likväl som </a:t>
            </a: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när vi kommunicerar med allmänheten</a:t>
            </a:r>
            <a:r>
              <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Genom att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anpassa vår kommunikation </a:t>
            </a:r>
            <a:r>
              <a:rPr lang="sv-SE" sz="1800" dirty="0">
                <a:effectLst/>
                <a:latin typeface="Garamond" panose="02020404030301010803" pitchFamily="18" charset="0"/>
                <a:ea typeface="Garamond" panose="02020404030301010803" pitchFamily="18" charset="0"/>
                <a:cs typeface="Times New Roman" panose="02020603050405020304" pitchFamily="18" charset="0"/>
              </a:rPr>
              <a:t>utifrån de som ska ta emot och agera utifrån informationen, kan vi snabbare och effektivare nå aktörs­gemensamma mål och värna om samhällets skyddsvärden. Att bygga kommunikativ förmåga är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viktigt för alla verksamheter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och anställda inom alla områden och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på alla nivåer </a:t>
            </a:r>
            <a:r>
              <a:rPr lang="sv-SE" sz="1800" dirty="0">
                <a:effectLst/>
                <a:latin typeface="Garamond" panose="02020404030301010803" pitchFamily="18" charset="0"/>
                <a:ea typeface="Garamond" panose="02020404030301010803" pitchFamily="18" charset="0"/>
                <a:cs typeface="Times New Roman" panose="02020603050405020304" pitchFamily="18" charset="0"/>
              </a:rPr>
              <a:t>i våra organisationer.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14</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E453-82A3-BD29-81F4-88E7A02A97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50DCB1-FFAF-20B9-B08F-03330CD5E07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399D7A-835D-ACC5-8C9B-47448E8D9F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Ett kommunikativt förhållningssätt där vi lyssnar in och kommunicerar aktivt är viktigt för att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bygga och vidmakthålla förtroende och tillit </a:t>
            </a:r>
            <a:r>
              <a:rPr lang="sv-SE" sz="1800" dirty="0">
                <a:effectLst/>
                <a:latin typeface="Garamond" panose="02020404030301010803" pitchFamily="18" charset="0"/>
                <a:ea typeface="Garamond" panose="02020404030301010803" pitchFamily="18" charset="0"/>
                <a:cs typeface="Times New Roman" panose="02020603050405020304" pitchFamily="18" charset="0"/>
              </a:rPr>
              <a:t>– dels mellan samverkande aktörer, dels gällande allmänhetens förtroende och tillit till myndigheternas och samhällets förmåga att hantera samhällsstörningar.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Vi behöver dessutom förhålla oss till företeelser som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otillbörlig informations­påverkan och psykologisk krigföring</a:t>
            </a:r>
            <a:r>
              <a:rPr lang="sv-SE" sz="1800" dirty="0">
                <a:effectLst/>
                <a:latin typeface="Garamond" panose="02020404030301010803" pitchFamily="18" charset="0"/>
                <a:ea typeface="Garamond" panose="02020404030301010803" pitchFamily="18" charset="0"/>
                <a:cs typeface="Times New Roman" panose="02020603050405020304" pitchFamily="18" charset="0"/>
              </a:rPr>
              <a:t>. Här är det avgörande att vi har ett kommunikativt förhållningssätt där vi inte bara fokuserar på vad vi vill ha sagt, utan också funderar på i vilken kontext vår information kommer att tas emot och tolkas, samt vilka konsekvenser det kan leda till – och anpassa kommunikationen därefter.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Med kommunikation som verktyg kan vi snabbare och effektivare </a:t>
            </a:r>
            <a:r>
              <a:rPr lang="sv-SE" sz="1200" b="1" dirty="0">
                <a:latin typeface="+mj-lt"/>
              </a:rPr>
              <a:t>nå aktörsgemensamma mål </a:t>
            </a:r>
            <a:r>
              <a:rPr lang="sv-SE" sz="1200" dirty="0">
                <a:latin typeface="+mj-lt"/>
              </a:rPr>
              <a:t>och </a:t>
            </a:r>
            <a:r>
              <a:rPr lang="sv-SE" sz="1200" b="1" dirty="0">
                <a:latin typeface="+mj-lt"/>
              </a:rPr>
              <a:t>värna om samhällets skyddsvärden</a:t>
            </a:r>
            <a:r>
              <a:rPr lang="sv-SE" sz="1200" dirty="0">
                <a:latin typeface="+mj-lt"/>
              </a:rPr>
              <a:t>. </a:t>
            </a:r>
          </a:p>
          <a:p>
            <a:endParaRPr lang="sv-SE" dirty="0"/>
          </a:p>
        </p:txBody>
      </p:sp>
      <p:sp>
        <p:nvSpPr>
          <p:cNvPr id="4" name="Platshållare för bildnummer 3">
            <a:extLst>
              <a:ext uri="{FF2B5EF4-FFF2-40B4-BE49-F238E27FC236}">
                <a16:creationId xmlns:a16="http://schemas.microsoft.com/office/drawing/2014/main" id="{DE623C6D-DF93-ACB4-922F-63ACD518A8DE}"/>
              </a:ext>
            </a:extLst>
          </p:cNvPr>
          <p:cNvSpPr>
            <a:spLocks noGrp="1"/>
          </p:cNvSpPr>
          <p:nvPr>
            <p:ph type="sldNum" sz="quarter" idx="5"/>
          </p:nvPr>
        </p:nvSpPr>
        <p:spPr/>
        <p:txBody>
          <a:bodyPr/>
          <a:lstStyle/>
          <a:p>
            <a:fld id="{14576A31-D765-4C36-8695-045A1465731A}" type="slidenum">
              <a:rPr lang="sv-SE" smtClean="0"/>
              <a:t>15</a:t>
            </a:fld>
            <a:endParaRPr lang="sv-SE"/>
          </a:p>
        </p:txBody>
      </p:sp>
    </p:spTree>
    <p:extLst>
      <p:ext uri="{BB962C8B-B14F-4D97-AF65-F5344CB8AC3E}">
        <p14:creationId xmlns:p14="http://schemas.microsoft.com/office/powerpoint/2010/main" val="131315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4A143-02BE-2825-20C3-F102FA7B039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18B150-6AA3-4598-5230-A5DFE1807B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6AC84FF-59BB-FA35-A20A-97E8050A36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Kommunikativ förmåga handlar om att eftersträva meningsutbyten som leder fram till förståelse och förtroende. Det gäller att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intressera sig f</a:t>
            </a:r>
            <a:r>
              <a:rPr lang="sv-SE" sz="1800" b="1" dirty="0">
                <a:effectLst/>
                <a:latin typeface="Garamond" panose="02020404030301010803" pitchFamily="18" charset="0"/>
                <a:ea typeface="Garamond" panose="02020404030301010803" pitchFamily="18" charset="0"/>
                <a:cs typeface="Aptos" panose="020B0004020202020204" pitchFamily="34" charset="0"/>
              </a:rPr>
              <a:t>ö</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lyssna</a:t>
            </a:r>
            <a:r>
              <a:rPr lang="sv-SE" sz="1800" dirty="0">
                <a:effectLst/>
                <a:latin typeface="Garamond" panose="02020404030301010803" pitchFamily="18" charset="0"/>
                <a:ea typeface="Garamond" panose="02020404030301010803" pitchFamily="18" charset="0"/>
                <a:cs typeface="Times New Roman" panose="02020603050405020304" pitchFamily="18" charset="0"/>
              </a:rPr>
              <a:t> och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förstå</a:t>
            </a:r>
            <a:r>
              <a:rPr lang="sv-SE" sz="1800" b="1" dirty="0">
                <a:effectLst/>
                <a:latin typeface="Aptos" panose="020B0004020202020204" pitchFamily="34" charset="0"/>
                <a:ea typeface="Garamond" panose="02020404030301010803" pitchFamily="18" charset="0"/>
                <a:cs typeface="Aptos" panose="020B0004020202020204" pitchFamily="34" charset="0"/>
              </a:rPr>
              <a: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hur informationen tolkas och tas emot</a:t>
            </a:r>
            <a:r>
              <a:rPr lang="sv-SE" sz="1800" dirty="0">
                <a:effectLst/>
                <a:latin typeface="Garamond" panose="02020404030301010803" pitchFamily="18" charset="0"/>
                <a:ea typeface="Garamond" panose="02020404030301010803" pitchFamily="18" charset="0"/>
                <a:cs typeface="Times New Roman" panose="02020603050405020304" pitchFamily="18" charset="0"/>
              </a:rPr>
              <a:t>. Med andra ord: att förstå andra perspektiv än det egna. I praktiken innebär det att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kontinuerligt anpassa, forma och sprida information </a:t>
            </a:r>
            <a:r>
              <a:rPr lang="sv-SE" sz="1800" dirty="0">
                <a:effectLst/>
                <a:latin typeface="Garamond" panose="02020404030301010803" pitchFamily="18" charset="0"/>
                <a:ea typeface="Garamond" panose="02020404030301010803" pitchFamily="18" charset="0"/>
                <a:cs typeface="Times New Roman" panose="02020603050405020304" pitchFamily="18" charset="0"/>
              </a:rPr>
              <a:t>så att 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både når ut och når fram</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samt att ha en förståelse för hur samma information tas emot, tolkas och används.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Fokusera på hur informationen ska användas istället för vad du vill få sagt!</a:t>
            </a:r>
          </a:p>
          <a:p>
            <a:endParaRPr lang="sv-SE" dirty="0"/>
          </a:p>
        </p:txBody>
      </p:sp>
      <p:sp>
        <p:nvSpPr>
          <p:cNvPr id="4" name="Platshållare för bildnummer 3">
            <a:extLst>
              <a:ext uri="{FF2B5EF4-FFF2-40B4-BE49-F238E27FC236}">
                <a16:creationId xmlns:a16="http://schemas.microsoft.com/office/drawing/2014/main" id="{BEF0D50A-5B82-AD97-C13C-DA4612035F16}"/>
              </a:ext>
            </a:extLst>
          </p:cNvPr>
          <p:cNvSpPr>
            <a:spLocks noGrp="1"/>
          </p:cNvSpPr>
          <p:nvPr>
            <p:ph type="sldNum" sz="quarter" idx="5"/>
          </p:nvPr>
        </p:nvSpPr>
        <p:spPr/>
        <p:txBody>
          <a:bodyPr/>
          <a:lstStyle/>
          <a:p>
            <a:fld id="{14576A31-D765-4C36-8695-045A1465731A}" type="slidenum">
              <a:rPr lang="sv-SE" smtClean="0"/>
              <a:t>16</a:t>
            </a:fld>
            <a:endParaRPr lang="sv-SE"/>
          </a:p>
        </p:txBody>
      </p:sp>
    </p:spTree>
    <p:extLst>
      <p:ext uri="{BB962C8B-B14F-4D97-AF65-F5344CB8AC3E}">
        <p14:creationId xmlns:p14="http://schemas.microsoft.com/office/powerpoint/2010/main" val="31390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srgbClr val="000000"/>
                </a:solidFill>
                <a:effectLst/>
                <a:latin typeface="+mn-lt"/>
                <a:ea typeface="Times New Roman" panose="02020603050405020304" pitchFamily="18" charset="0"/>
                <a:cs typeface="Times New Roman" panose="02020603050405020304" pitchFamily="18" charset="0"/>
              </a:rPr>
              <a:t>En utmärkande faktor för många samhällsstörningar är kampen mot tiden. Om samhällsstörningar ska hanteras effektivt behöver vi vara proaktiva snarare än avvaktande.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srgbClr val="000000"/>
                </a:solidFill>
                <a:effectLst/>
                <a:latin typeface="+mn-lt"/>
                <a:ea typeface="Times New Roman" panose="02020603050405020304" pitchFamily="18" charset="0"/>
                <a:cs typeface="Times New Roman" panose="02020603050405020304" pitchFamily="18" charset="0"/>
              </a:rPr>
              <a:t>Ett proaktivt förhållningssätt handlar bland annat om att </a:t>
            </a:r>
            <a:r>
              <a:rPr lang="sv-SE" sz="1100" b="1" dirty="0">
                <a:solidFill>
                  <a:srgbClr val="000000"/>
                </a:solidFill>
                <a:effectLst/>
                <a:latin typeface="+mn-lt"/>
                <a:ea typeface="Times New Roman" panose="02020603050405020304" pitchFamily="18" charset="0"/>
                <a:cs typeface="Times New Roman" panose="02020603050405020304" pitchFamily="18" charset="0"/>
              </a:rPr>
              <a:t>upptäcka tidiga signaler </a:t>
            </a:r>
            <a:r>
              <a:rPr lang="sv-SE" sz="1100" dirty="0">
                <a:solidFill>
                  <a:srgbClr val="000000"/>
                </a:solidFill>
                <a:effectLst/>
                <a:latin typeface="+mn-lt"/>
                <a:ea typeface="Times New Roman" panose="02020603050405020304" pitchFamily="18" charset="0"/>
                <a:cs typeface="Times New Roman" panose="02020603050405020304" pitchFamily="18" charset="0"/>
              </a:rPr>
              <a:t>och att </a:t>
            </a:r>
            <a:r>
              <a:rPr lang="sv-SE" sz="1100" b="1" dirty="0">
                <a:solidFill>
                  <a:srgbClr val="000000"/>
                </a:solidFill>
                <a:effectLst/>
                <a:latin typeface="+mn-lt"/>
                <a:ea typeface="Times New Roman" panose="02020603050405020304" pitchFamily="18" charset="0"/>
                <a:cs typeface="Times New Roman" panose="02020603050405020304" pitchFamily="18" charset="0"/>
              </a:rPr>
              <a:t>vidta konkreta åtgärder i ett tidigt skede</a:t>
            </a:r>
            <a:r>
              <a:rPr lang="sv-SE" sz="1100" dirty="0">
                <a:solidFill>
                  <a:srgbClr val="000000"/>
                </a:solidFill>
                <a:effectLst/>
                <a:latin typeface="+mn-lt"/>
                <a:ea typeface="Times New Roman" panose="02020603050405020304" pitchFamily="18"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17</a:t>
            </a:fld>
            <a:endParaRPr lang="sv-SE"/>
          </a:p>
        </p:txBody>
      </p:sp>
    </p:spTree>
    <p:extLst>
      <p:ext uri="{BB962C8B-B14F-4D97-AF65-F5344CB8AC3E}">
        <p14:creationId xmlns:p14="http://schemas.microsoft.com/office/powerpoint/2010/main" val="256388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Varför är det viktigt att vara proaktiv?</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dirty="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Vid samhällsstörningar är det ofta </a:t>
            </a:r>
            <a:r>
              <a:rPr lang="sv-SE" sz="1100" b="1" dirty="0">
                <a:effectLst/>
                <a:latin typeface="+mn-lt"/>
                <a:ea typeface="Garamond" panose="02020404030301010803" pitchFamily="18" charset="0"/>
                <a:cs typeface="Times New Roman" panose="02020603050405020304" pitchFamily="18" charset="0"/>
              </a:rPr>
              <a:t>ont om tid</a:t>
            </a:r>
            <a:r>
              <a:rPr lang="sv-SE" sz="1100" dirty="0">
                <a:effectLst/>
                <a:latin typeface="+mn-lt"/>
                <a:ea typeface="Garamond" panose="02020404030301010803" pitchFamily="18" charset="0"/>
                <a:cs typeface="Times New Roman" panose="02020603050405020304" pitchFamily="18" charset="0"/>
              </a:rPr>
              <a:t>. Vi behöver ofta </a:t>
            </a:r>
            <a:r>
              <a:rPr lang="sv-SE" sz="1100" b="1" dirty="0">
                <a:effectLst/>
                <a:latin typeface="+mn-lt"/>
                <a:ea typeface="Garamond" panose="02020404030301010803" pitchFamily="18" charset="0"/>
                <a:cs typeface="Times New Roman" panose="02020603050405020304" pitchFamily="18" charset="0"/>
              </a:rPr>
              <a:t>agera utifrån ofullständig information </a:t>
            </a:r>
            <a:r>
              <a:rPr lang="sv-SE" sz="1100" dirty="0">
                <a:effectLst/>
                <a:latin typeface="+mn-lt"/>
                <a:ea typeface="Garamond" panose="02020404030301010803" pitchFamily="18" charset="0"/>
                <a:cs typeface="Times New Roman" panose="02020603050405020304" pitchFamily="18" charset="0"/>
              </a:rPr>
              <a:t>och det kan dessutom ta olika lång tid att se effekten av olika åtgärder. Hanteringen blir dessutom svår att överblicka och planera, eftersom det är en </a:t>
            </a:r>
            <a:r>
              <a:rPr lang="sv-SE" sz="1100" b="1" dirty="0">
                <a:effectLst/>
                <a:latin typeface="+mn-lt"/>
                <a:ea typeface="Garamond" panose="02020404030301010803" pitchFamily="18" charset="0"/>
                <a:cs typeface="Times New Roman" panose="02020603050405020304" pitchFamily="18" charset="0"/>
              </a:rPr>
              <a:t>dynamisk händelseutveckling</a:t>
            </a:r>
            <a:r>
              <a:rPr lang="sv-SE" sz="1100" dirty="0">
                <a:effectLst/>
                <a:latin typeface="+mn-lt"/>
                <a:ea typeface="Garamond" panose="02020404030301010803" pitchFamily="18" charset="0"/>
                <a:cs typeface="Times New Roman" panose="02020603050405020304" pitchFamily="18" charset="0"/>
              </a:rPr>
              <a:t> där det kan vara svårt att förutse vad som kommer att hända längre fram.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dirty="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dirty="0">
                <a:effectLst/>
                <a:latin typeface="+mn-lt"/>
                <a:ea typeface="Garamond" panose="02020404030301010803" pitchFamily="18" charset="0"/>
                <a:cs typeface="Times New Roman" panose="02020603050405020304" pitchFamily="18" charset="0"/>
              </a:rPr>
              <a:t>Om samhällsstörningar ska hanteras effektivt behöver vi vara proaktiva både i vår egen organisation, men också i samarbetet med andra aktörer. Genom ett proaktivt förhållningssätt kan vi </a:t>
            </a:r>
            <a:r>
              <a:rPr lang="sv-SE" sz="1100" b="1" dirty="0">
                <a:effectLst/>
                <a:latin typeface="+mn-lt"/>
                <a:ea typeface="Garamond" panose="02020404030301010803" pitchFamily="18" charset="0"/>
                <a:cs typeface="Times New Roman" panose="02020603050405020304" pitchFamily="18" charset="0"/>
              </a:rPr>
              <a:t>fånga upp tidiga signaler</a:t>
            </a:r>
            <a:r>
              <a:rPr lang="sv-SE" sz="1100" dirty="0">
                <a:effectLst/>
                <a:latin typeface="+mn-lt"/>
                <a:ea typeface="Garamond" panose="02020404030301010803" pitchFamily="18" charset="0"/>
                <a:cs typeface="Times New Roman" panose="02020603050405020304" pitchFamily="18" charset="0"/>
              </a:rPr>
              <a:t> på händelser i omvärlden och </a:t>
            </a:r>
            <a:r>
              <a:rPr lang="sv-SE" sz="1100" b="1" dirty="0">
                <a:effectLst/>
                <a:latin typeface="+mn-lt"/>
                <a:ea typeface="Garamond" panose="02020404030301010803" pitchFamily="18" charset="0"/>
                <a:cs typeface="Times New Roman" panose="02020603050405020304" pitchFamily="18" charset="0"/>
              </a:rPr>
              <a:t>skapa utrymme för att sätta in tidiga åtgärder</a:t>
            </a:r>
            <a:r>
              <a:rPr lang="sv-SE" sz="1100" dirty="0">
                <a:effectLst/>
                <a:latin typeface="+mn-lt"/>
                <a:ea typeface="Garamond" panose="02020404030301010803" pitchFamily="18" charset="0"/>
                <a:cs typeface="Times New Roman" panose="02020603050405020304" pitchFamily="18" charset="0"/>
              </a:rPr>
              <a:t>. </a:t>
            </a:r>
          </a:p>
          <a:p>
            <a:pPr>
              <a:lnSpc>
                <a:spcPct val="110000"/>
              </a:lnSpc>
              <a:spcAft>
                <a:spcPts val="600"/>
              </a:spcAft>
            </a:pPr>
            <a:endParaRPr lang="sv-SE" sz="1100" dirty="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dirty="0">
                <a:effectLst/>
                <a:latin typeface="+mn-lt"/>
                <a:ea typeface="Garamond" panose="02020404030301010803" pitchFamily="18" charset="0"/>
                <a:cs typeface="Times New Roman" panose="02020603050405020304" pitchFamily="18" charset="0"/>
              </a:rPr>
              <a:t>Vi kan minska de negativa konsekvenserna av samhällsstörningar genom att </a:t>
            </a:r>
            <a:r>
              <a:rPr lang="sv-SE" sz="1100" b="1" dirty="0">
                <a:effectLst/>
                <a:latin typeface="+mn-lt"/>
                <a:ea typeface="Garamond" panose="02020404030301010803" pitchFamily="18" charset="0"/>
                <a:cs typeface="Times New Roman" panose="02020603050405020304" pitchFamily="18" charset="0"/>
              </a:rPr>
              <a:t>ta ansvar för den egna delen i hanteringen, ta initiativ till samverkan, tänka framåt</a:t>
            </a:r>
            <a:r>
              <a:rPr lang="sv-SE" sz="1100" b="0" dirty="0">
                <a:effectLst/>
                <a:latin typeface="+mn-lt"/>
                <a:ea typeface="Garamond" panose="02020404030301010803" pitchFamily="18" charset="0"/>
                <a:cs typeface="Times New Roman" panose="02020603050405020304" pitchFamily="18" charset="0"/>
              </a:rPr>
              <a:t> och </a:t>
            </a:r>
            <a:r>
              <a:rPr lang="sv-SE" sz="1100" b="1" dirty="0">
                <a:effectLst/>
                <a:latin typeface="+mn-lt"/>
                <a:ea typeface="Garamond" panose="02020404030301010803" pitchFamily="18" charset="0"/>
                <a:cs typeface="Times New Roman" panose="02020603050405020304" pitchFamily="18" charset="0"/>
              </a:rPr>
              <a:t>våga fatta beslut trots att vi inte alltid har all fakta.</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18</a:t>
            </a:fld>
            <a:endParaRPr lang="sv-SE"/>
          </a:p>
        </p:txBody>
      </p:sp>
    </p:spTree>
    <p:extLst>
      <p:ext uri="{BB962C8B-B14F-4D97-AF65-F5344CB8AC3E}">
        <p14:creationId xmlns:p14="http://schemas.microsoft.com/office/powerpoint/2010/main" val="294575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Under hanteringen av samhällsstörningar handlar ett proaktivt förhållningssätt om att vara </a:t>
            </a:r>
            <a:r>
              <a:rPr lang="sv-SE" sz="1100" b="1" dirty="0">
                <a:latin typeface="+mn-lt"/>
              </a:rPr>
              <a:t>förutseende, flexibel</a:t>
            </a:r>
            <a:r>
              <a:rPr lang="sv-SE" sz="1100" b="0" dirty="0">
                <a:latin typeface="+mn-lt"/>
              </a:rPr>
              <a:t> och</a:t>
            </a:r>
            <a:r>
              <a:rPr lang="sv-SE" sz="1100" b="1" dirty="0">
                <a:latin typeface="+mn-lt"/>
              </a:rPr>
              <a:t> initiativrik</a:t>
            </a:r>
            <a:r>
              <a:rPr lang="sv-SE" sz="1100" dirty="0">
                <a:latin typeface="+mn-lt"/>
              </a:rPr>
              <a:t>. Hur gör vi det här i praktiken? Här följer några exempel på proaktivt agerande:</a:t>
            </a:r>
          </a:p>
          <a:p>
            <a:endParaRPr lang="sv-SE" sz="1100" dirty="0">
              <a:latin typeface="+mn-lt"/>
            </a:endParaRPr>
          </a:p>
          <a:p>
            <a:pPr marL="171450" indent="-171450">
              <a:buFont typeface="Arial" panose="020B0604020202020204" pitchFamily="34" charset="0"/>
              <a:buChar char="•"/>
            </a:pPr>
            <a:r>
              <a:rPr lang="sv-SE" sz="1100" b="1" dirty="0">
                <a:latin typeface="+mn-lt"/>
              </a:rPr>
              <a:t>Skapa en förmåga att upptäcka signaler i ett tidigt skede. </a:t>
            </a:r>
            <a:r>
              <a:rPr lang="sv-SE" sz="1100" b="0" dirty="0">
                <a:latin typeface="+mn-lt"/>
              </a:rPr>
              <a:t>Omvärldsbevakning i vardagen gör det enklare att identifiera avvikelser från det normala och kunna upptäcka händelser med ett långsamt eller smygande händelseförlopp. </a:t>
            </a:r>
            <a:br>
              <a:rPr lang="sv-SE" sz="1100" b="0" dirty="0">
                <a:latin typeface="+mn-lt"/>
              </a:rPr>
            </a:br>
            <a:endParaRPr lang="sv-SE" sz="1100" b="0" dirty="0">
              <a:latin typeface="+mn-lt"/>
            </a:endParaRPr>
          </a:p>
          <a:p>
            <a:pPr marL="171450" indent="-171450">
              <a:buFont typeface="Arial" panose="020B0604020202020204" pitchFamily="34" charset="0"/>
              <a:buChar char="•"/>
            </a:pPr>
            <a:r>
              <a:rPr lang="sv-SE" sz="1100" b="1" dirty="0">
                <a:latin typeface="+mn-lt"/>
              </a:rPr>
              <a:t>Ta initiativ och agera utifrån det egna uppdraget. </a:t>
            </a:r>
            <a:r>
              <a:rPr lang="sv-SE" sz="1100" dirty="0">
                <a:effectLst/>
                <a:latin typeface="+mn-lt"/>
                <a:ea typeface="Garamond" panose="02020404030301010803" pitchFamily="18" charset="0"/>
                <a:cs typeface="Times New Roman" panose="02020603050405020304" pitchFamily="18" charset="0"/>
              </a:rPr>
              <a:t>Varje aktör behöver i den specifika situationen analysera sin egen roll och ta ansvar utifrån sitt eget uppdrag. Vi startar upp hanteringen utan att vänta på att någon annan ska signalera till oss att det är dags.</a:t>
            </a:r>
          </a:p>
          <a:p>
            <a:pPr marL="0" indent="0">
              <a:buFont typeface="Arial" panose="020B0604020202020204" pitchFamily="34" charset="0"/>
              <a:buNone/>
            </a:pPr>
            <a:endParaRPr lang="sv-SE" sz="1100" b="1" dirty="0">
              <a:latin typeface="+mn-lt"/>
            </a:endParaRPr>
          </a:p>
          <a:p>
            <a:pPr marL="171450" indent="-171450">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Vi är ofta beroende av information och resurser från varandra under hanteringen av samhällsstörningar och åtgärder behöver samordnas. </a:t>
            </a:r>
            <a:r>
              <a:rPr lang="sv-SE" sz="1100" b="1" dirty="0">
                <a:latin typeface="+mn-lt"/>
              </a:rPr>
              <a:t>Kontakta därför andra aktörer i ett tidigt skede.</a:t>
            </a:r>
          </a:p>
          <a:p>
            <a:pPr marL="0" indent="0">
              <a:buFont typeface="Arial" panose="020B0604020202020204" pitchFamily="34" charset="0"/>
              <a:buNone/>
            </a:pPr>
            <a:endParaRPr lang="sv-SE" sz="1100" b="1" dirty="0">
              <a:latin typeface="+mn-lt"/>
            </a:endParaRPr>
          </a:p>
          <a:p>
            <a:pPr marL="171450" indent="-171450">
              <a:buFont typeface="Arial" panose="020B0604020202020204" pitchFamily="34" charset="0"/>
              <a:buChar char="•"/>
            </a:pPr>
            <a:r>
              <a:rPr lang="sv-SE" sz="1100" b="1" dirty="0">
                <a:latin typeface="+mn-lt"/>
              </a:rPr>
              <a:t>Våga fatta beslut utifrån ofullständig information. </a:t>
            </a:r>
            <a:r>
              <a:rPr lang="sv-SE" sz="1100" dirty="0">
                <a:effectLst/>
                <a:latin typeface="+mn-lt"/>
                <a:ea typeface="Garamond" panose="02020404030301010803" pitchFamily="18" charset="0"/>
                <a:cs typeface="Times New Roman" panose="02020603050405020304" pitchFamily="18" charset="0"/>
              </a:rPr>
              <a:t>Vi behöver ofta göra antaganden om hur situationen kommer att utvecklas och om vilka behov som kan uppstå längre fram i tiden. </a:t>
            </a:r>
          </a:p>
          <a:p>
            <a:pPr marL="0" indent="0">
              <a:buFont typeface="Arial" panose="020B0604020202020204" pitchFamily="34" charset="0"/>
              <a:buNone/>
            </a:pPr>
            <a:endParaRPr lang="sv-SE" sz="1100" b="1" dirty="0">
              <a:latin typeface="+mn-lt"/>
            </a:endParaRPr>
          </a:p>
          <a:p>
            <a:pPr marL="171450" indent="-171450">
              <a:buFont typeface="Arial" panose="020B0604020202020204" pitchFamily="34" charset="0"/>
              <a:buChar char="•"/>
            </a:pPr>
            <a:r>
              <a:rPr lang="sv-SE" sz="1100" b="1" dirty="0">
                <a:latin typeface="+mn-lt"/>
              </a:rPr>
              <a:t>Hantera och planera samtidigt. </a:t>
            </a:r>
            <a:r>
              <a:rPr lang="sv-SE" sz="1100" dirty="0">
                <a:effectLst/>
                <a:latin typeface="+mn-lt"/>
                <a:ea typeface="Garamond" panose="02020404030301010803" pitchFamily="18" charset="0"/>
                <a:cs typeface="Times New Roman" panose="02020603050405020304" pitchFamily="18" charset="0"/>
              </a:rPr>
              <a:t>Det krävs en organisation som kan hantera de omedelbara åtgärderna, samtidigt som den också kan planera för det som kommer längre fram.</a:t>
            </a:r>
            <a:endParaRPr lang="sv-SE" sz="1100" b="1" dirty="0">
              <a:latin typeface="+mn-lt"/>
            </a:endParaRP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19</a:t>
            </a:fld>
            <a:endParaRPr lang="sv-SE"/>
          </a:p>
        </p:txBody>
      </p:sp>
    </p:spTree>
    <p:extLst>
      <p:ext uri="{BB962C8B-B14F-4D97-AF65-F5344CB8AC3E}">
        <p14:creationId xmlns:p14="http://schemas.microsoft.com/office/powerpoint/2010/main" val="413913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effectLst/>
                <a:latin typeface="+mn-lt"/>
                <a:ea typeface="Garamond" panose="02020404030301010803" pitchFamily="18" charset="0"/>
                <a:cs typeface="Times New Roman" panose="02020603050405020304" pitchFamily="18" charset="0"/>
              </a:rPr>
              <a:t>Förhållningssättet medvetet beslutsfattande innebär två saker. </a:t>
            </a:r>
          </a:p>
          <a:p>
            <a:endParaRPr lang="sv-SE" sz="1100" dirty="0">
              <a:effectLst/>
              <a:latin typeface="+mn-lt"/>
              <a:ea typeface="Garamond" panose="02020404030301010803" pitchFamily="18" charset="0"/>
              <a:cs typeface="Times New Roman" panose="02020603050405020304" pitchFamily="18" charset="0"/>
            </a:endParaRPr>
          </a:p>
          <a:p>
            <a:r>
              <a:rPr lang="sv-SE" sz="1100" dirty="0">
                <a:effectLst/>
                <a:latin typeface="+mn-lt"/>
                <a:ea typeface="Garamond" panose="02020404030301010803" pitchFamily="18" charset="0"/>
                <a:cs typeface="Times New Roman" panose="02020603050405020304" pitchFamily="18" charset="0"/>
              </a:rPr>
              <a:t>Dels att vara medveten om </a:t>
            </a:r>
            <a:r>
              <a:rPr lang="sv-SE" sz="1100" b="1" dirty="0">
                <a:effectLst/>
                <a:latin typeface="+mn-lt"/>
                <a:ea typeface="Garamond" panose="02020404030301010803" pitchFamily="18" charset="0"/>
                <a:cs typeface="Times New Roman" panose="02020603050405020304" pitchFamily="18" charset="0"/>
              </a:rPr>
              <a:t>hur vi människor fattar beslut</a:t>
            </a:r>
            <a:r>
              <a:rPr lang="sv-SE" sz="1100" dirty="0">
                <a:effectLst/>
                <a:latin typeface="+mn-lt"/>
                <a:ea typeface="Garamond" panose="02020404030301010803" pitchFamily="18" charset="0"/>
                <a:cs typeface="Times New Roman" panose="02020603050405020304" pitchFamily="18" charset="0"/>
              </a:rPr>
              <a:t>. Dels att </a:t>
            </a:r>
            <a:r>
              <a:rPr lang="sv-SE" sz="1100" b="1" dirty="0">
                <a:effectLst/>
                <a:latin typeface="+mn-lt"/>
                <a:ea typeface="Garamond" panose="02020404030301010803" pitchFamily="18" charset="0"/>
                <a:cs typeface="Times New Roman" panose="02020603050405020304" pitchFamily="18" charset="0"/>
              </a:rPr>
              <a:t>fatta beslut på ett mer medvetet sätt</a:t>
            </a:r>
            <a:r>
              <a:rPr lang="sv-SE" sz="1100" dirty="0">
                <a:effectLst/>
                <a:latin typeface="+mn-lt"/>
                <a:ea typeface="Garamond" panose="02020404030301010803" pitchFamily="18" charset="0"/>
                <a:cs typeface="Times New Roman" panose="02020603050405020304" pitchFamily="18" charset="0"/>
              </a:rPr>
              <a:t>.</a:t>
            </a:r>
            <a:endParaRPr lang="sv-SE" sz="1100" dirty="0">
              <a:latin typeface="+mn-lt"/>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20</a:t>
            </a:fld>
            <a:endParaRPr lang="sv-SE"/>
          </a:p>
        </p:txBody>
      </p:sp>
    </p:spTree>
    <p:extLst>
      <p:ext uri="{BB962C8B-B14F-4D97-AF65-F5344CB8AC3E}">
        <p14:creationId xmlns:p14="http://schemas.microsoft.com/office/powerpoint/2010/main" val="100527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a:latin typeface="+mn-lt"/>
              </a:rPr>
              <a:t>Varför är det viktigt med ett medvetet beslutsfattande?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dirty="0">
                <a:latin typeface="+mn-lt"/>
              </a:rPr>
              <a:t>Beslutsfattande är en central del i hanteringen av samhällsstörningar. Det krävs bland annat beslut om inriktning, prioriteringar och åtgärder.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dirty="0">
              <a:latin typeface="+mn-lt"/>
            </a:endParaRPr>
          </a:p>
          <a:p>
            <a:pPr>
              <a:lnSpc>
                <a:spcPct val="110000"/>
              </a:lnSpc>
              <a:spcAft>
                <a:spcPts val="600"/>
              </a:spcAft>
            </a:pPr>
            <a:r>
              <a:rPr lang="sv-SE" sz="1100" b="0" dirty="0">
                <a:effectLst/>
                <a:latin typeface="+mn-lt"/>
                <a:ea typeface="Garamond" panose="02020404030301010803" pitchFamily="18" charset="0"/>
                <a:cs typeface="Times New Roman" panose="02020603050405020304" pitchFamily="18" charset="0"/>
              </a:rPr>
              <a:t>Att fatta beslut kan enkelt beskrivas som att välja mellan två eller flera alternativ. Vi människor fattar en mängd beslut varje dag och ofta sker det omedvetet. Många av dessa omedvetna beslut bygger på automatiska kognitiva processer och tidigare erfarenhet. Det är ett bekvämt och effektivt sätt att hantera många av de beslutssituationer som vi ställs inför i vår vardag.</a:t>
            </a:r>
          </a:p>
          <a:p>
            <a:pPr>
              <a:lnSpc>
                <a:spcPct val="110000"/>
              </a:lnSpc>
              <a:spcAft>
                <a:spcPts val="600"/>
              </a:spcAft>
            </a:pPr>
            <a:endParaRPr lang="sv-SE" sz="1100" dirty="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dirty="0">
                <a:effectLst/>
                <a:latin typeface="+mn-lt"/>
                <a:ea typeface="Garamond" panose="02020404030301010803" pitchFamily="18" charset="0"/>
                <a:cs typeface="Times New Roman" panose="02020603050405020304" pitchFamily="18" charset="0"/>
              </a:rPr>
              <a:t>Samhällsstörningar är ofta både unika och komplexa, vilket gör att </a:t>
            </a:r>
            <a:r>
              <a:rPr lang="sv-SE" sz="1100" b="1" dirty="0">
                <a:effectLst/>
                <a:latin typeface="+mn-lt"/>
                <a:ea typeface="Garamond" panose="02020404030301010803" pitchFamily="18" charset="0"/>
                <a:cs typeface="Times New Roman" panose="02020603050405020304" pitchFamily="18" charset="0"/>
              </a:rPr>
              <a:t>vi inte i samma utsträckning kan förlita oss på tidigare erfarenheter</a:t>
            </a:r>
            <a:r>
              <a:rPr lang="sv-SE" sz="1100" dirty="0">
                <a:effectLst/>
                <a:latin typeface="+mn-lt"/>
                <a:ea typeface="Garamond" panose="02020404030301010803" pitchFamily="18" charset="0"/>
                <a:cs typeface="Times New Roman" panose="02020603050405020304" pitchFamily="18" charset="0"/>
              </a:rPr>
              <a:t>. Många offentliga aktörer har också en skyldighet att vara </a:t>
            </a:r>
            <a:r>
              <a:rPr lang="sv-SE" sz="1100" b="1" dirty="0">
                <a:effectLst/>
                <a:latin typeface="+mn-lt"/>
                <a:ea typeface="Garamond" panose="02020404030301010803" pitchFamily="18" charset="0"/>
                <a:cs typeface="Times New Roman" panose="02020603050405020304" pitchFamily="18" charset="0"/>
              </a:rPr>
              <a:t>transparenta och spårbara </a:t>
            </a:r>
            <a:r>
              <a:rPr lang="sv-SE" sz="1100" dirty="0">
                <a:effectLst/>
                <a:latin typeface="+mn-lt"/>
                <a:ea typeface="Garamond" panose="02020404030301010803" pitchFamily="18" charset="0"/>
                <a:cs typeface="Times New Roman" panose="02020603050405020304" pitchFamily="18" charset="0"/>
              </a:rPr>
              <a:t>i sitt beslutsfattande. Därför behöver vårt beslutsfattande vara mer medvetet och analytiskt vid hanteringen av olika samhälls­störningar.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21</a:t>
            </a:fld>
            <a:endParaRPr lang="sv-SE"/>
          </a:p>
        </p:txBody>
      </p:sp>
    </p:spTree>
    <p:extLst>
      <p:ext uri="{BB962C8B-B14F-4D97-AF65-F5344CB8AC3E}">
        <p14:creationId xmlns:p14="http://schemas.microsoft.com/office/powerpoint/2010/main" val="382085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Den aktörsgemensamma hanteringen av samhällsstörningar är ett komplext system som ofta förändras dynamiskt av händelseutvecklingen, de vidtagna åtgärderna och de effekter som skapas genom olika insatser. Det är därför svårt att på förhand förutse och ha beredskap för alla tänkbara situationer. </a:t>
            </a:r>
            <a:r>
              <a:rPr lang="sv-SE" sz="1100" b="1" dirty="0">
                <a:effectLst/>
                <a:latin typeface="+mn-lt"/>
                <a:ea typeface="Garamond" panose="02020404030301010803" pitchFamily="18" charset="0"/>
                <a:cs typeface="Times New Roman" panose="02020603050405020304" pitchFamily="18" charset="0"/>
              </a:rPr>
              <a:t>Här spelar förhållningssätten en viktig roll. </a:t>
            </a:r>
            <a:r>
              <a:rPr lang="sv-SE" sz="1100" dirty="0">
                <a:effectLst/>
                <a:latin typeface="+mn-lt"/>
                <a:ea typeface="Garamond" panose="02020404030301010803" pitchFamily="18" charset="0"/>
                <a:cs typeface="Times New Roman" panose="02020603050405020304" pitchFamily="18" charset="0"/>
              </a:rPr>
              <a:t>De hjälper oss att förebygga och hantera de utmaningar som vi ställs inför vid hanteringen av samhällsstörningar.</a:t>
            </a:r>
            <a:endParaRPr lang="sv-SE" sz="1100" dirty="0">
              <a:latin typeface="+mn-lt"/>
            </a:endParaRPr>
          </a:p>
          <a:p>
            <a:endParaRPr lang="sv-SE" sz="1100" dirty="0">
              <a:latin typeface="+mn-lt"/>
            </a:endParaRPr>
          </a:p>
          <a:p>
            <a:r>
              <a:rPr lang="sv-SE" sz="1100" dirty="0">
                <a:latin typeface="+mn-lt"/>
              </a:rPr>
              <a:t>Förhållningssätt kan beskrivas som </a:t>
            </a:r>
            <a:r>
              <a:rPr lang="sv-SE" sz="1100" b="1" dirty="0">
                <a:latin typeface="+mn-lt"/>
              </a:rPr>
              <a:t>sätt att tänka som påverkar våra resonemang, attityder och agerande</a:t>
            </a:r>
            <a:r>
              <a:rPr lang="sv-SE" sz="1100" dirty="0">
                <a:latin typeface="+mn-lt"/>
              </a:rPr>
              <a:t>. De kan ses som </a:t>
            </a:r>
            <a:r>
              <a:rPr lang="sv-SE" sz="1100" b="1" dirty="0">
                <a:latin typeface="+mn-lt"/>
              </a:rPr>
              <a:t>mentala kompasser </a:t>
            </a:r>
            <a:r>
              <a:rPr lang="sv-SE" sz="1100" dirty="0">
                <a:latin typeface="+mn-lt"/>
              </a:rPr>
              <a:t>som vägleder vårt tänkande och våra handlingar på ett konstruktivt sätt. </a:t>
            </a:r>
          </a:p>
          <a:p>
            <a:endParaRPr lang="sv-SE" sz="1100" dirty="0">
              <a:latin typeface="+mn-lt"/>
            </a:endParaRPr>
          </a:p>
          <a:p>
            <a:r>
              <a:rPr lang="sv-SE" sz="1100" dirty="0">
                <a:latin typeface="+mn-lt"/>
              </a:rPr>
              <a:t>Syftet med förhållningssätten är att de ska motverka vanliga brister vid hanteringen av samhällsstörningar i fredstid och under höjd beredskap.</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För att bli bättre på att fatta beslut behöver vi förstå </a:t>
            </a:r>
            <a:r>
              <a:rPr lang="sv-SE" sz="1100" b="1" dirty="0">
                <a:effectLst/>
                <a:latin typeface="+mn-lt"/>
                <a:ea typeface="Garamond" panose="02020404030301010803" pitchFamily="18" charset="0"/>
                <a:cs typeface="Times New Roman" panose="02020603050405020304" pitchFamily="18" charset="0"/>
              </a:rPr>
              <a:t>människans styrkor och svagheter kopplat till beslutsfattande</a:t>
            </a:r>
            <a:r>
              <a:rPr lang="sv-SE" sz="1100" dirty="0">
                <a:effectLst/>
                <a:latin typeface="+mn-lt"/>
                <a:ea typeface="Garamond" panose="02020404030301010803" pitchFamily="18" charset="0"/>
                <a:cs typeface="Times New Roman" panose="02020603050405020304" pitchFamily="18" charset="0"/>
              </a:rPr>
              <a:t>. Vi behöver också förstå hur den kontext vi befinner oss i påverkar vårt beslutsfattande. </a:t>
            </a:r>
          </a:p>
          <a:p>
            <a:endParaRPr lang="sv-SE" sz="1100" dirty="0">
              <a:latin typeface="+mn-lt"/>
            </a:endParaRPr>
          </a:p>
          <a:p>
            <a:r>
              <a:rPr lang="sv-SE" sz="1100" dirty="0">
                <a:latin typeface="+mn-lt"/>
              </a:rPr>
              <a:t>Inom beteendevetenskapen är det vanligt att beskriva vårt beslutsfattande utifrån två olika kognitiva system:</a:t>
            </a:r>
          </a:p>
          <a:p>
            <a:endParaRPr lang="sv-SE" sz="1100" dirty="0">
              <a:latin typeface="+mn-lt"/>
            </a:endParaRPr>
          </a:p>
          <a:p>
            <a:pPr marL="171450" indent="-171450">
              <a:buFont typeface="Arial" panose="020B0604020202020204" pitchFamily="34" charset="0"/>
              <a:buChar char="•"/>
            </a:pPr>
            <a:r>
              <a:rPr lang="sv-SE" sz="1100" b="1" dirty="0">
                <a:latin typeface="+mn-lt"/>
              </a:rPr>
              <a:t>System 1</a:t>
            </a:r>
            <a:r>
              <a:rPr lang="sv-SE" sz="1100" dirty="0">
                <a:latin typeface="+mn-lt"/>
              </a:rPr>
              <a:t> representerar ett beslutsfattande som bygger på intuition. Det är omedvetet och alltid igång. Det innebär att vår intuition alltid finns med i beslutsfattandet, oavsett om vi vill det eller inte. System 1 är erfarenhetsbaserat, impulsivt och snabbt. Det fungerar i stort sett automatiskt utan någon ansträngning.</a:t>
            </a:r>
          </a:p>
          <a:p>
            <a:pPr marL="0" indent="0">
              <a:buFont typeface="Arial" panose="020B0604020202020204" pitchFamily="34" charset="0"/>
              <a:buNone/>
            </a:pPr>
            <a:endParaRPr lang="sv-SE" sz="1100" dirty="0">
              <a:latin typeface="+mn-lt"/>
            </a:endParaRPr>
          </a:p>
          <a:p>
            <a:pPr marL="171450" indent="-171450">
              <a:buFont typeface="Arial" panose="020B0604020202020204" pitchFamily="34" charset="0"/>
              <a:buChar char="•"/>
            </a:pPr>
            <a:r>
              <a:rPr lang="sv-SE" sz="1100" b="1" dirty="0">
                <a:latin typeface="+mn-lt"/>
              </a:rPr>
              <a:t>System 2</a:t>
            </a:r>
            <a:r>
              <a:rPr lang="sv-SE" sz="1100" dirty="0">
                <a:latin typeface="+mn-lt"/>
              </a:rPr>
              <a:t> handlar om att fatta beslut på ett mer eftertänksamt, organiserat och analytiskt sätt. System 2 är långsamt och begränsat när det gäller hur mycket information det kan behandla, och behandlar en sak i taget. Att använda system 2 innebär att medvetet tänka på ett problem eller beslut ur flera olika perspektiv.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22</a:t>
            </a:fld>
            <a:endParaRPr lang="sv-SE"/>
          </a:p>
        </p:txBody>
      </p:sp>
    </p:spTree>
    <p:extLst>
      <p:ext uri="{BB962C8B-B14F-4D97-AF65-F5344CB8AC3E}">
        <p14:creationId xmlns:p14="http://schemas.microsoft.com/office/powerpoint/2010/main" val="152056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effectLst/>
                <a:latin typeface="+mn-lt"/>
                <a:ea typeface="Garamond" panose="02020404030301010803" pitchFamily="18" charset="0"/>
                <a:cs typeface="Times New Roman" panose="02020603050405020304" pitchFamily="18" charset="0"/>
              </a:rPr>
              <a:t>Att fatta beslut på ett mer medvetet sätt innebär att </a:t>
            </a:r>
            <a:r>
              <a:rPr lang="sv-SE" sz="1100" b="1" dirty="0">
                <a:effectLst/>
                <a:latin typeface="+mn-lt"/>
                <a:ea typeface="Garamond" panose="02020404030301010803" pitchFamily="18" charset="0"/>
                <a:cs typeface="Times New Roman" panose="02020603050405020304" pitchFamily="18" charset="0"/>
              </a:rPr>
              <a:t>aktivt välja strukturerade och transparenta arbetssätt vid beslutsfattande</a:t>
            </a:r>
            <a:r>
              <a:rPr lang="sv-SE" sz="1100" dirty="0">
                <a:effectLst/>
                <a:latin typeface="+mn-lt"/>
                <a:ea typeface="Garamond" panose="02020404030301010803" pitchFamily="18" charset="0"/>
                <a:cs typeface="Times New Roman" panose="02020603050405020304" pitchFamily="18" charset="0"/>
              </a:rPr>
              <a:t>. Det ger ofta ett bättre beslutsunderlag och en möjlighet att revidera besluten och lära av beslutsfattandet. Hur kan vi göra för att fatta beslut på ett mer medvetet sätt? Punkterna på den här bilden ger några exempel:</a:t>
            </a:r>
          </a:p>
          <a:p>
            <a:endParaRPr lang="sv-SE" sz="1100" dirty="0">
              <a:effectLst/>
              <a:latin typeface="+mn-lt"/>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Använd analys i beslutsfattandet. </a:t>
            </a:r>
            <a:r>
              <a:rPr lang="sv-SE" sz="1100" dirty="0">
                <a:effectLst/>
                <a:latin typeface="+mn-lt"/>
                <a:ea typeface="Garamond" panose="02020404030301010803" pitchFamily="18" charset="0"/>
                <a:cs typeface="Times New Roman" panose="02020603050405020304" pitchFamily="18" charset="0"/>
              </a:rPr>
              <a:t>Vid hantering av samhällsstörningar är rekommendationen att fatta beslut som även inbegriper analys i en medveten process, det vill säga att involvera system 2. Det blir extra viktigt i situationer där vi har begränsad erfarenhet eller står inför nya problem. </a:t>
            </a:r>
            <a:br>
              <a:rPr lang="sv-SE" sz="1100" dirty="0">
                <a:effectLst/>
                <a:latin typeface="+mn-lt"/>
                <a:ea typeface="Garamond" panose="02020404030301010803" pitchFamily="18" charset="0"/>
                <a:cs typeface="Times New Roman" panose="02020603050405020304" pitchFamily="18" charset="0"/>
              </a:rPr>
            </a:br>
            <a:endParaRPr lang="sv-SE" sz="11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Sträva efter ett tillräckligt bra beslut snarare än det perfekta. </a:t>
            </a:r>
            <a:r>
              <a:rPr lang="sv-SE" sz="1100" b="0" dirty="0">
                <a:effectLst/>
                <a:latin typeface="+mn-lt"/>
                <a:ea typeface="Garamond" panose="02020404030301010803" pitchFamily="18" charset="0"/>
                <a:cs typeface="Times New Roman" panose="02020603050405020304" pitchFamily="18" charset="0"/>
              </a:rPr>
              <a:t>Under hanteringen av samhällsstörningar har vi inte alltid information eller tid för att ta fram möjliga alternativ. Det gör att optimalt beslutsfattande kan vara en orimlig målsättning.</a:t>
            </a:r>
            <a:br>
              <a:rPr lang="sv-SE" sz="1100" b="0" dirty="0">
                <a:effectLst/>
                <a:latin typeface="+mn-lt"/>
                <a:ea typeface="Garamond" panose="02020404030301010803" pitchFamily="18" charset="0"/>
                <a:cs typeface="Times New Roman" panose="02020603050405020304" pitchFamily="18" charset="0"/>
              </a:rPr>
            </a:br>
            <a:endParaRPr lang="sv-SE" sz="1100" b="0" dirty="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Fatta beslut tillsammans med andra. </a:t>
            </a:r>
            <a:r>
              <a:rPr lang="sv-SE" sz="1100" b="0" dirty="0">
                <a:effectLst/>
                <a:latin typeface="+mn-lt"/>
                <a:ea typeface="Garamond" panose="02020404030301010803" pitchFamily="18" charset="0"/>
                <a:cs typeface="Times New Roman" panose="02020603050405020304" pitchFamily="18" charset="0"/>
              </a:rPr>
              <a:t>När vi fattar beslut på egen hand har vi bara vårt eget perspektiv jämfört med om vi fattar beslut tillsammans med andra. Det gör att vi är mer sårbara för psykologiska </a:t>
            </a:r>
            <a:r>
              <a:rPr lang="sv-SE" sz="1100" b="0" dirty="0" err="1">
                <a:effectLst/>
                <a:latin typeface="+mn-lt"/>
                <a:ea typeface="Garamond" panose="02020404030301010803" pitchFamily="18" charset="0"/>
                <a:cs typeface="Times New Roman" panose="02020603050405020304" pitchFamily="18" charset="0"/>
              </a:rPr>
              <a:t>tankefällor</a:t>
            </a:r>
            <a:r>
              <a:rPr lang="sv-SE" sz="1100" b="0" dirty="0">
                <a:effectLst/>
                <a:latin typeface="+mn-lt"/>
                <a:ea typeface="Garamond" panose="02020404030301010803" pitchFamily="18" charset="0"/>
                <a:cs typeface="Times New Roman" panose="02020603050405020304" pitchFamily="18" charset="0"/>
              </a:rPr>
              <a:t>. Med andra personers bidrag uppstår ofta synergier som kan ge ett bättre beslutsunderlag.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0" dirty="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dirty="0">
                <a:effectLst/>
                <a:latin typeface="+mn-lt"/>
                <a:ea typeface="Garamond" panose="02020404030301010803" pitchFamily="18" charset="0"/>
                <a:cs typeface="Times New Roman" panose="02020603050405020304" pitchFamily="18" charset="0"/>
              </a:rPr>
              <a:t>Fatta beslut baserat på antaganden och scenarier. </a:t>
            </a:r>
            <a:r>
              <a:rPr lang="sv-SE" sz="1100" b="0" dirty="0">
                <a:effectLst/>
                <a:latin typeface="+mn-lt"/>
                <a:ea typeface="Garamond" panose="02020404030301010803" pitchFamily="18" charset="0"/>
                <a:cs typeface="Times New Roman" panose="02020603050405020304" pitchFamily="18" charset="0"/>
              </a:rPr>
              <a:t>Att fatta proaktiva beslut om åtgärder betyder ofta att vi måste fatta beslut som vilar på antaganden. Om vi inte vill fatta beslut baserat på antaganden riskerar vi att hamna på efterkälken i hanteringen. Som alla antaganden kan de visa sig felaktiga, hur välgrundade de än kan te sig när vi står inför besluten. Därför är det viktigt att dokumentera beslut och vilken information som ligger till grund för beslutet.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23</a:t>
            </a:fld>
            <a:endParaRPr lang="sv-SE"/>
          </a:p>
        </p:txBody>
      </p:sp>
    </p:spTree>
    <p:extLst>
      <p:ext uri="{BB962C8B-B14F-4D97-AF65-F5344CB8AC3E}">
        <p14:creationId xmlns:p14="http://schemas.microsoft.com/office/powerpoint/2010/main" val="1929346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24</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Förhållningssätten bidrar till att </a:t>
            </a:r>
            <a:r>
              <a:rPr lang="sv-SE" sz="1100" b="1" dirty="0">
                <a:latin typeface="+mn-lt"/>
              </a:rPr>
              <a:t>skapa en gemensam grund för den aktörsgemensamma hanteringen</a:t>
            </a:r>
            <a:r>
              <a:rPr lang="sv-SE" sz="1100" dirty="0">
                <a:latin typeface="+mn-lt"/>
              </a:rPr>
              <a:t>. Ju fler som känner till och agerar utifrån förhållningssätten, desto större är sannolikheten att vi förstår varandra och agerar tillsammans på ett effektivt sätt. </a:t>
            </a:r>
            <a:r>
              <a:rPr lang="sv-SE" sz="1100" dirty="0">
                <a:effectLst/>
                <a:latin typeface="+mn-lt"/>
                <a:ea typeface="Garamond" panose="02020404030301010803" pitchFamily="18" charset="0"/>
                <a:cs typeface="Times New Roman" panose="02020603050405020304" pitchFamily="18" charset="0"/>
              </a:rPr>
              <a:t>Här har chefer och beslutsfattare en särskilt viktig roll att skapa rätt förutsättningar och att vara goda förebilder för andra.</a:t>
            </a:r>
            <a:endParaRPr lang="sv-SE" sz="1100" dirty="0">
              <a:latin typeface="+mn-lt"/>
            </a:endParaRPr>
          </a:p>
          <a:p>
            <a:endParaRPr lang="sv-SE" sz="1100" dirty="0">
              <a:latin typeface="+mn-lt"/>
            </a:endParaRPr>
          </a:p>
          <a:p>
            <a:r>
              <a:rPr lang="sv-SE" sz="1100" dirty="0">
                <a:latin typeface="+mn-lt"/>
              </a:rPr>
              <a:t>Om vi </a:t>
            </a:r>
            <a:r>
              <a:rPr lang="sv-SE" sz="1100" b="1" dirty="0">
                <a:latin typeface="+mn-lt"/>
              </a:rPr>
              <a:t>använder förhållningssätten i vardagen </a:t>
            </a:r>
            <a:r>
              <a:rPr lang="sv-SE" sz="1100" dirty="0">
                <a:latin typeface="+mn-lt"/>
              </a:rPr>
              <a:t>skapas ett invant beteende och de kan bli en naturlig del i vårt agerande även vid samhällsstörningar. För att nå dit krävs ett långsiktigt arbete med </a:t>
            </a:r>
            <a:r>
              <a:rPr lang="sv-SE" sz="1100" b="1" dirty="0">
                <a:latin typeface="+mn-lt"/>
              </a:rPr>
              <a:t>utbildning och övning</a:t>
            </a:r>
            <a:r>
              <a:rPr lang="sv-SE" sz="1100" dirty="0">
                <a:latin typeface="+mn-lt"/>
              </a:rPr>
              <a:t>. Förhållningssätten behöver också integreras i våra </a:t>
            </a:r>
            <a:r>
              <a:rPr lang="sv-SE" sz="1100" b="1" dirty="0">
                <a:latin typeface="+mn-lt"/>
              </a:rPr>
              <a:t>arbetssätt och rutiner</a:t>
            </a:r>
            <a:r>
              <a:rPr lang="sv-SE" sz="1100" dirty="0">
                <a:latin typeface="+mn-lt"/>
              </a:rPr>
              <a:t>.</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197281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Den här presentationen sammanfattar de </a:t>
            </a:r>
            <a:r>
              <a:rPr lang="sv-SE" sz="1100" b="1" dirty="0"/>
              <a:t>fem förhållningssätten </a:t>
            </a:r>
            <a:r>
              <a:rPr lang="sv-SE" sz="1100" dirty="0"/>
              <a:t>som finns beskrivna i ramverket Gemensamma grunder för samverkan och ledning: </a:t>
            </a:r>
          </a:p>
          <a:p>
            <a:endParaRPr lang="sv-SE" sz="1100" dirty="0"/>
          </a:p>
          <a:p>
            <a:pPr marL="171450" indent="-171450">
              <a:buFont typeface="Arial" panose="020B0604020202020204" pitchFamily="34" charset="0"/>
              <a:buChar char="•"/>
            </a:pPr>
            <a:r>
              <a:rPr lang="sv-SE" sz="1100" dirty="0"/>
              <a:t>Skapa </a:t>
            </a:r>
            <a:r>
              <a:rPr lang="sv-SE" sz="1100" kern="1200" dirty="0">
                <a:solidFill>
                  <a:schemeClr val="tx1"/>
                </a:solidFill>
                <a:latin typeface="+mn-lt"/>
                <a:ea typeface="+mn-ea"/>
                <a:cs typeface="+mn-cs"/>
              </a:rPr>
              <a:t>helhetssyn</a:t>
            </a:r>
          </a:p>
          <a:p>
            <a:pPr marL="171450" indent="-171450">
              <a:buFont typeface="Arial" panose="020B0604020202020204" pitchFamily="34" charset="0"/>
              <a:buChar char="•"/>
            </a:pPr>
            <a:r>
              <a:rPr lang="sv-SE" sz="1100" kern="1200" dirty="0">
                <a:solidFill>
                  <a:schemeClr val="tx1"/>
                </a:solidFill>
                <a:latin typeface="+mn-lt"/>
                <a:ea typeface="+mn-ea"/>
                <a:cs typeface="+mn-cs"/>
              </a:rPr>
              <a:t>Ha perspektivförståelse</a:t>
            </a:r>
          </a:p>
          <a:p>
            <a:pPr marL="171450" indent="-171450">
              <a:buFont typeface="Arial" panose="020B0604020202020204" pitchFamily="34" charset="0"/>
              <a:buChar char="•"/>
            </a:pPr>
            <a:r>
              <a:rPr lang="sv-SE" sz="1100" kern="1200" dirty="0">
                <a:solidFill>
                  <a:schemeClr val="tx1"/>
                </a:solidFill>
                <a:latin typeface="+mn-lt"/>
                <a:ea typeface="+mn-ea"/>
                <a:cs typeface="+mn-cs"/>
              </a:rPr>
              <a:t>Lyssna in och kommunicera aktivt</a:t>
            </a:r>
          </a:p>
          <a:p>
            <a:pPr marL="171450" indent="-171450">
              <a:buFont typeface="Arial" panose="020B0604020202020204" pitchFamily="34" charset="0"/>
              <a:buChar char="•"/>
            </a:pPr>
            <a:r>
              <a:rPr lang="sv-SE" sz="1100" kern="1200" dirty="0">
                <a:solidFill>
                  <a:schemeClr val="tx1"/>
                </a:solidFill>
                <a:latin typeface="+mn-lt"/>
                <a:ea typeface="+mn-ea"/>
                <a:cs typeface="+mn-cs"/>
              </a:rPr>
              <a:t>Var proaktiv</a:t>
            </a:r>
          </a:p>
          <a:p>
            <a:pPr marL="171450" indent="-171450">
              <a:buFont typeface="Arial" panose="020B0604020202020204" pitchFamily="34" charset="0"/>
              <a:buChar char="•"/>
            </a:pPr>
            <a:r>
              <a:rPr lang="sv-SE" sz="1100" kern="1200" dirty="0">
                <a:solidFill>
                  <a:schemeClr val="tx1"/>
                </a:solidFill>
                <a:latin typeface="+mn-lt"/>
                <a:ea typeface="+mn-ea"/>
                <a:cs typeface="+mn-cs"/>
              </a:rPr>
              <a:t>Ta medvetna beslut</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240509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j-lt"/>
              </a:rPr>
              <a:t>Förhållningssättet helhetssyn innebär att </a:t>
            </a:r>
            <a:r>
              <a:rPr lang="sv-SE" sz="1100" b="1" dirty="0">
                <a:latin typeface="+mj-lt"/>
              </a:rPr>
              <a:t>vi ser vår egen organisation som en del av en helhet </a:t>
            </a:r>
            <a:r>
              <a:rPr lang="sv-SE" sz="1100" dirty="0">
                <a:latin typeface="+mj-lt"/>
              </a:rPr>
              <a:t>– en pusselbit i ett större system. </a:t>
            </a:r>
          </a:p>
          <a:p>
            <a:endParaRPr lang="sv-SE" sz="1100" dirty="0">
              <a:latin typeface="+mj-lt"/>
            </a:endParaRPr>
          </a:p>
          <a:p>
            <a:r>
              <a:rPr lang="sv-SE" sz="1100" dirty="0">
                <a:latin typeface="+mj-lt"/>
              </a:rPr>
              <a:t>Vi tar ansvar för det egna uppdraget, samtidigt som vi aktivt bidrar till att den gemensamma hanteringen av samhällsstörningar blir så effektiv som möjligt. </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7</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Varför är helhetssyn viktigt?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Vid samhällsstörningar bildas </a:t>
            </a:r>
            <a:r>
              <a:rPr lang="sv-SE" sz="1100" b="1" dirty="0">
                <a:latin typeface="+mn-lt"/>
              </a:rPr>
              <a:t>system av aktörer </a:t>
            </a:r>
            <a:r>
              <a:rPr lang="sv-SE" sz="1100" dirty="0">
                <a:latin typeface="+mn-lt"/>
              </a:rPr>
              <a:t>som på olika sätt blir involverade i hanteringen och som har </a:t>
            </a:r>
            <a:r>
              <a:rPr lang="sv-SE" sz="1100" b="1" dirty="0">
                <a:latin typeface="+mn-lt"/>
              </a:rPr>
              <a:t>ömsesidiga beroenden till varandra</a:t>
            </a:r>
            <a:r>
              <a:rPr lang="sv-SE" sz="11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mn-lt"/>
                <a:ea typeface="Garamond" panose="02020404030301010803" pitchFamily="18" charset="0"/>
                <a:cs typeface="Times New Roman" panose="02020603050405020304" pitchFamily="18" charset="0"/>
              </a:rPr>
              <a:t>Helhetssyn är viktigt för att vi ska kunna </a:t>
            </a:r>
            <a:r>
              <a:rPr lang="sv-SE" sz="1100" b="1" dirty="0">
                <a:effectLst/>
                <a:latin typeface="+mn-lt"/>
                <a:ea typeface="Garamond" panose="02020404030301010803" pitchFamily="18" charset="0"/>
                <a:cs typeface="Times New Roman" panose="02020603050405020304" pitchFamily="18" charset="0"/>
              </a:rPr>
              <a:t>tänka bortom vår egen organisations uppdrag</a:t>
            </a:r>
            <a:r>
              <a:rPr lang="sv-SE" sz="1100" dirty="0">
                <a:effectLst/>
                <a:latin typeface="+mn-lt"/>
                <a:ea typeface="Garamond" panose="02020404030301010803" pitchFamily="18" charset="0"/>
                <a:cs typeface="Times New Roman" panose="02020603050405020304" pitchFamily="18" charset="0"/>
              </a:rPr>
              <a:t> och ta hänsyn till alla som drabbas av, hotas av eller hanterar samhällsstörningar.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Helhetssyn är viktigt för att </a:t>
            </a:r>
            <a:r>
              <a:rPr lang="sv-SE" sz="1100" b="1" dirty="0">
                <a:latin typeface="+mn-lt"/>
              </a:rPr>
              <a:t>skapa en överblick </a:t>
            </a:r>
            <a:r>
              <a:rPr lang="sv-SE" sz="1100" dirty="0">
                <a:latin typeface="+mn-lt"/>
              </a:rPr>
              <a:t>över </a:t>
            </a:r>
            <a:r>
              <a:rPr lang="sv-SE" sz="1100" b="1" dirty="0">
                <a:latin typeface="+mn-lt"/>
              </a:rPr>
              <a:t>behov, resurser </a:t>
            </a:r>
            <a:r>
              <a:rPr lang="sv-SE" sz="1100" dirty="0">
                <a:latin typeface="+mn-lt"/>
              </a:rPr>
              <a:t>och </a:t>
            </a:r>
            <a:r>
              <a:rPr lang="sv-SE" sz="1100" b="1" dirty="0">
                <a:latin typeface="+mn-lt"/>
              </a:rPr>
              <a:t>åtgärder</a:t>
            </a:r>
            <a:r>
              <a:rPr lang="sv-SE" sz="1100" dirty="0">
                <a:latin typeface="+mn-lt"/>
              </a:rPr>
              <a:t>. </a:t>
            </a:r>
            <a:r>
              <a:rPr lang="sv-SE" sz="1100" dirty="0">
                <a:effectLst/>
                <a:latin typeface="+mn-lt"/>
                <a:ea typeface="Garamond" panose="02020404030301010803" pitchFamily="18" charset="0"/>
                <a:cs typeface="Times New Roman" panose="02020603050405020304" pitchFamily="18" charset="0"/>
              </a:rPr>
              <a:t>På så sätt skapas bättre möjligheter att förstå hur hela samhället har drabbats, vilka åtgärder olika aktörer har vidtagit, behovet av ytterligare åtgärder och hur vi framåt behöver hantera situationen tillsammans. </a:t>
            </a:r>
            <a:endParaRPr lang="sv-SE" sz="1100" dirty="0">
              <a:latin typeface="+mn-lt"/>
            </a:endParaRP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8</a:t>
            </a:fld>
            <a:endParaRPr lang="sv-SE"/>
          </a:p>
        </p:txBody>
      </p:sp>
    </p:spTree>
    <p:extLst>
      <p:ext uri="{BB962C8B-B14F-4D97-AF65-F5344CB8AC3E}">
        <p14:creationId xmlns:p14="http://schemas.microsoft.com/office/powerpoint/2010/main" val="375332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Hur skapar vi helhetssyn i praktiken? </a:t>
            </a:r>
          </a:p>
          <a:p>
            <a:endParaRPr lang="sv-SE" sz="1100" dirty="0"/>
          </a:p>
          <a:p>
            <a:r>
              <a:rPr lang="sv-SE" sz="1100" dirty="0"/>
              <a:t>Att arbeta utifrån en helhetssyn kräver att vi </a:t>
            </a:r>
            <a:r>
              <a:rPr lang="sv-SE" sz="1100" b="1" dirty="0"/>
              <a:t>förstår hur olika delar av hanteringen hänger samman i olika beroenden</a:t>
            </a:r>
            <a:r>
              <a:rPr lang="sv-SE" sz="1100" dirty="0"/>
              <a:t>. För att kunna lägga det här pusslet behöver vi bland annat ha kunskap om</a:t>
            </a:r>
          </a:p>
          <a:p>
            <a:endParaRPr lang="sv-SE" sz="1100" dirty="0"/>
          </a:p>
          <a:p>
            <a:r>
              <a:rPr lang="sv-SE" sz="1100" dirty="0"/>
              <a:t>• hur samhällsstörningen påverkar hela samhället</a:t>
            </a:r>
          </a:p>
          <a:p>
            <a:r>
              <a:rPr lang="sv-SE" sz="1100" dirty="0"/>
              <a:t>• samhällets förmåga att på egen hand värna samhällets skyddsvärden </a:t>
            </a:r>
            <a:r>
              <a:rPr lang="sv-SE" sz="1100" i="1" dirty="0"/>
              <a:t>(red. de fem rutorna längst ner i bilden)</a:t>
            </a:r>
          </a:p>
          <a:p>
            <a:r>
              <a:rPr lang="sv-SE" sz="1100" dirty="0"/>
              <a:t>• vilka hjälpbehov det leder till och vad vi behöver uppnå för att möta dessa behov</a:t>
            </a:r>
          </a:p>
          <a:p>
            <a:r>
              <a:rPr lang="sv-SE" sz="1100" dirty="0"/>
              <a:t>• vårt eget uppdrag och ansvar i den uppkomna situationen samt hur detta förhåller sig till andra aktörers uppdrag och ansvar</a:t>
            </a:r>
          </a:p>
          <a:p>
            <a:r>
              <a:rPr lang="sv-SE" sz="1100" dirty="0"/>
              <a:t>• vilka aktörer som är aktiva i hanteringen och vilka som eventuellt saknas</a:t>
            </a:r>
          </a:p>
          <a:p>
            <a:r>
              <a:rPr lang="sv-SE" sz="1100" dirty="0"/>
              <a:t>• hur vårt agerande påverkar andra aktörer och samhället i stort.</a:t>
            </a:r>
          </a:p>
          <a:p>
            <a:endParaRPr lang="sv-SE" sz="1100" dirty="0"/>
          </a:p>
          <a:p>
            <a:r>
              <a:rPr lang="sv-SE" sz="1100" b="1" dirty="0"/>
              <a:t>Bilden ger exempel på frågor som vi kan ställa oss för att skapa en förståelse för helheten. </a:t>
            </a:r>
            <a:r>
              <a:rPr lang="sv-SE" sz="1100" b="0" dirty="0"/>
              <a:t>Utifrån den här förståelsen kan vi agera – enskilt och tillsammans – för att uppnå en god effekt i hanteringen av samhällsstörningar.</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9</a:t>
            </a:fld>
            <a:endParaRPr lang="sv-SE"/>
          </a:p>
        </p:txBody>
      </p:sp>
    </p:spTree>
    <p:extLst>
      <p:ext uri="{BB962C8B-B14F-4D97-AF65-F5344CB8AC3E}">
        <p14:creationId xmlns:p14="http://schemas.microsoft.com/office/powerpoint/2010/main" val="399048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Vid samhällsstörningar kan </a:t>
            </a:r>
            <a:r>
              <a:rPr lang="sv-SE" sz="1100" b="1" dirty="0">
                <a:latin typeface="+mn-lt"/>
              </a:rPr>
              <a:t>aktörers olika perspektiv och resursbehov ställas mot varandra</a:t>
            </a:r>
            <a:r>
              <a:rPr lang="sv-SE" sz="1100" dirty="0">
                <a:latin typeface="+mn-lt"/>
              </a:rPr>
              <a:t>. Det kan krävas </a:t>
            </a:r>
            <a:r>
              <a:rPr lang="sv-SE" sz="1100" b="1" dirty="0">
                <a:latin typeface="+mn-lt"/>
              </a:rPr>
              <a:t>gemensamma prioriteringar </a:t>
            </a:r>
            <a:r>
              <a:rPr lang="sv-SE" sz="1100" dirty="0">
                <a:latin typeface="+mn-lt"/>
              </a:rPr>
              <a:t>av hjälpbehov och resurser. Utgångspunkten för prioritering är alltid </a:t>
            </a:r>
            <a:r>
              <a:rPr lang="sv-SE" sz="1100" b="1" dirty="0">
                <a:latin typeface="+mn-lt"/>
              </a:rPr>
              <a:t>samhällets skyddsvärden</a:t>
            </a:r>
            <a:r>
              <a:rPr lang="sv-SE" sz="1100" dirty="0">
                <a:latin typeface="+mn-lt"/>
              </a:rPr>
              <a:t> och ibland behöver vi väga dem mot varandra. Vi tar ett exempel!</a:t>
            </a:r>
          </a:p>
          <a:p>
            <a:endParaRPr lang="sv-SE" sz="1100" dirty="0">
              <a:latin typeface="+mn-lt"/>
            </a:endParaRPr>
          </a:p>
          <a:p>
            <a:pPr>
              <a:spcAft>
                <a:spcPts val="1440"/>
              </a:spcAft>
            </a:pPr>
            <a:r>
              <a:rPr lang="sv-SE" sz="1100" dirty="0">
                <a:effectLst/>
                <a:latin typeface="+mn-lt"/>
                <a:ea typeface="Garamond" panose="02020404030301010803" pitchFamily="18" charset="0"/>
                <a:cs typeface="Times New Roman" panose="02020603050405020304" pitchFamily="18" charset="0"/>
              </a:rPr>
              <a:t>Om det skulle uppstå en långvarig brist på drivmedel i Sverige, till exempel på grund av händelser i omvärlden, krävs prioriteringar. Drivmedelsbrist ger redan efter ett par dagar en betydande påverkan på viktiga funktioner i samhället. Några </a:t>
            </a:r>
            <a:r>
              <a:rPr lang="sv-SE" sz="1100" b="1" dirty="0">
                <a:effectLst/>
                <a:latin typeface="+mn-lt"/>
                <a:ea typeface="Garamond" panose="02020404030301010803" pitchFamily="18" charset="0"/>
                <a:cs typeface="Times New Roman" panose="02020603050405020304" pitchFamily="18" charset="0"/>
              </a:rPr>
              <a:t>exempel på tänkbara konsekvenser </a:t>
            </a:r>
            <a:r>
              <a:rPr lang="sv-SE" sz="1100" dirty="0">
                <a:effectLst/>
                <a:latin typeface="+mn-lt"/>
                <a:ea typeface="Garamond" panose="02020404030301010803" pitchFamily="18" charset="0"/>
                <a:cs typeface="Times New Roman" panose="02020603050405020304" pitchFamily="18" charset="0"/>
              </a:rPr>
              <a:t>är:</a:t>
            </a:r>
          </a:p>
          <a:p>
            <a:pPr marL="0" lvl="0" indent="0">
              <a:spcAft>
                <a:spcPts val="1440"/>
              </a:spcAft>
              <a:buFont typeface="Symbol" panose="05050102010706020507" pitchFamily="18" charset="2"/>
              <a:buNone/>
            </a:pPr>
            <a:endParaRPr lang="sv-SE" sz="1100" dirty="0">
              <a:effectLst/>
              <a:latin typeface="+mn-lt"/>
              <a:ea typeface="Garamond" panose="02020404030301010803" pitchFamily="18" charset="0"/>
              <a:cs typeface="Times New Roman" panose="02020603050405020304" pitchFamily="18" charset="0"/>
            </a:endParaRP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Utryckningsfordon saknar drivmedel, till exempel inom räddningstjänst, ambulans och polis.</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Hemtjänst och hemsjukvård kan inte åka till sina brukare. </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Kollektivtrafik, färdtjänst och sjuktransporter drabbas av störningar.</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Lastbilstransporter står still, med stora störningar i livsmedelsförsörjningen som följd.</a:t>
            </a:r>
          </a:p>
          <a:p>
            <a:pPr marL="285750" lvl="0" indent="-285750">
              <a:spcAft>
                <a:spcPts val="1440"/>
              </a:spcAft>
              <a:buFont typeface="Arial" panose="020B0604020202020204" pitchFamily="34" charset="0"/>
              <a:buChar char="•"/>
            </a:pPr>
            <a:r>
              <a:rPr lang="sv-SE" sz="1100" dirty="0">
                <a:effectLst/>
                <a:latin typeface="+mn-lt"/>
                <a:ea typeface="Garamond" panose="02020404030301010803" pitchFamily="18" charset="0"/>
                <a:cs typeface="Times New Roman" panose="02020603050405020304" pitchFamily="18" charset="0"/>
              </a:rPr>
              <a:t>Försenade eller uteblivna leveranser av viktiga insatsvaror för samhällsviktig verksamhet.</a:t>
            </a:r>
          </a:p>
          <a:p>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latin typeface="+mn-lt"/>
              </a:rPr>
              <a:t>För att kunna göra prioriteringar av tillgängligt drivmedel krävs en </a:t>
            </a:r>
            <a:r>
              <a:rPr lang="sv-SE" sz="1100" b="1" dirty="0">
                <a:latin typeface="+mn-lt"/>
              </a:rPr>
              <a:t>helhetssyn</a:t>
            </a:r>
            <a:r>
              <a:rPr lang="sv-SE" sz="1100" dirty="0">
                <a:latin typeface="+mn-lt"/>
              </a:rPr>
              <a:t> där samhällets samlade behov vägs in. Samverkande aktörer behöver därmed fråga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dirty="0">
                <a:latin typeface="+mn-lt"/>
              </a:rPr>
              <a:t>Hur ska det tillgängliga drivmedlet prioriteras mellan olika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10</a:t>
            </a:fld>
            <a:endParaRPr lang="sv-SE"/>
          </a:p>
        </p:txBody>
      </p:sp>
    </p:spTree>
    <p:extLst>
      <p:ext uri="{BB962C8B-B14F-4D97-AF65-F5344CB8AC3E}">
        <p14:creationId xmlns:p14="http://schemas.microsoft.com/office/powerpoint/2010/main" val="49861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Perspektivförståelse innebär att </a:t>
            </a:r>
            <a:r>
              <a:rPr lang="sv-SE" sz="1100" b="1" dirty="0">
                <a:latin typeface="+mn-lt"/>
              </a:rPr>
              <a:t>förstå andras perspektiv</a:t>
            </a:r>
            <a:r>
              <a:rPr lang="sv-SE" sz="1100" dirty="0">
                <a:latin typeface="+mn-lt"/>
              </a:rPr>
              <a:t> som komplement till det egna perspektivet. </a:t>
            </a:r>
          </a:p>
          <a:p>
            <a:endParaRPr lang="sv-SE" sz="1100" dirty="0">
              <a:latin typeface="+mn-lt"/>
            </a:endParaRPr>
          </a:p>
          <a:p>
            <a:r>
              <a:rPr lang="sv-SE" sz="1100" dirty="0">
                <a:latin typeface="+mn-lt"/>
              </a:rPr>
              <a:t>Det kan ses som en brygga till att åstadkomma helhetssyn </a:t>
            </a:r>
            <a:r>
              <a:rPr lang="sv-SE" sz="1100" dirty="0">
                <a:effectLst/>
                <a:latin typeface="+mn-lt"/>
                <a:ea typeface="Garamond" panose="02020404030301010803" pitchFamily="18" charset="0"/>
                <a:cs typeface="Times New Roman" panose="02020603050405020304" pitchFamily="18" charset="0"/>
              </a:rPr>
              <a:t>och skapar bättre förutsättningar för att uppnå inriktning och samordning tillsammans med andra aktörer.</a:t>
            </a:r>
            <a:endParaRPr lang="sv-SE" sz="1100" dirty="0">
              <a:latin typeface="+mn-lt"/>
            </a:endParaRP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11</a:t>
            </a:fld>
            <a:endParaRPr lang="sv-SE"/>
          </a:p>
        </p:txBody>
      </p:sp>
    </p:spTree>
    <p:extLst>
      <p:ext uri="{BB962C8B-B14F-4D97-AF65-F5344CB8AC3E}">
        <p14:creationId xmlns:p14="http://schemas.microsoft.com/office/powerpoint/2010/main" val="231639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png"/><Relationship Id="rId4"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png"/><Relationship Id="rId4"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png"/><Relationship Id="rId4"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88453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255796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36101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09995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6447CC65-0505-E887-23C9-3CF4A372AB6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53AD0574-9D91-AE5D-09C3-4FFA98DA9A01}"/>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AA3237FD-3F82-9BC6-9F31-D53661CAF04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45971B8C-771C-2477-2470-58D673F91E21}"/>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788637BF-0DC5-F8DA-A8E2-36DCE4C87E2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7E37E46F-47AB-23C6-C734-B468EC1E884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43E7C323-3E80-50BA-301D-A16B521DE2B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93DA654-FCB2-5985-8CA2-4CA86272CBD8}"/>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E3D2D9"/>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Rutiner och checklistor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279531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294281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49082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3691205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E3D2D9"/>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Rutiner och checklistor</a:t>
            </a:r>
          </a:p>
        </p:txBody>
      </p:sp>
    </p:spTree>
    <p:extLst>
      <p:ext uri="{BB962C8B-B14F-4D97-AF65-F5344CB8AC3E}">
        <p14:creationId xmlns:p14="http://schemas.microsoft.com/office/powerpoint/2010/main" val="658467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E3D2D9"/>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CECEC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3368685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4150646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12056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CECECE"/>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hasCustomPrompt="1"/>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dirty="0"/>
              <a:t>KLICKA HÄR FÖR ATT SKRIVA RUBRIK</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06E28DDF-C229-1528-8B30-C9C198A36CCF}"/>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p:custDataLst>
              <p:tags r:id="rId2"/>
            </p:custDataLst>
          </p:nvPr>
        </p:nvSpPr>
        <p:spPr>
          <a:xfrm>
            <a:off x="2090056"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3"/>
            </p:custDataLst>
          </p:nvPr>
        </p:nvSpPr>
        <p:spPr>
          <a:xfrm>
            <a:off x="6745184" y="1467530"/>
            <a:ext cx="4504749" cy="3574027"/>
          </a:xfrm>
          <a:prstGeom prst="rect">
            <a:avLst/>
          </a:prstGeom>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977180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36A77FF-A18D-C43C-1744-B520EDBD6482}"/>
              </a:ext>
            </a:extLst>
          </p:cNvPr>
          <p:cNvSpPr>
            <a:spLocks noGrp="1"/>
          </p:cNvSpPr>
          <p:nvPr>
            <p:ph type="title" hasCustomPrompt="1"/>
            <p:custDataLst>
              <p:tags r:id="rId1"/>
            </p:custDataLst>
          </p:nvPr>
        </p:nvSpPr>
        <p:spPr>
          <a:xfrm>
            <a:off x="2090057" y="674596"/>
            <a:ext cx="9159876" cy="51622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spc="200" baseline="0">
                <a:solidFill>
                  <a:schemeClr val="tx1"/>
                </a:solidFill>
              </a:defRPr>
            </a:lvl1pPr>
          </a:lstStyle>
          <a:p>
            <a:r>
              <a:rPr lang="sv-SE" dirty="0"/>
              <a:t>KLICKA HÄR FÖR ATT ÄNDRA FORMAT</a:t>
            </a:r>
          </a:p>
        </p:txBody>
      </p:sp>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6381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1"/>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descr="TagShapePrint">
            <a:extLst>
              <a:ext uri="{FF2B5EF4-FFF2-40B4-BE49-F238E27FC236}">
                <a16:creationId xmlns:a16="http://schemas.microsoft.com/office/drawing/2014/main" id="{4065E3BE-4E7A-4AB3-9505-BB48D065FB9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p:txBody>
          <a:bodyPr/>
          <a:lstStyle/>
          <a:p>
            <a:r>
              <a:rPr lang="sv-SE" dirty="0"/>
              <a:t>Förhållningssätt för en effektiv hantering av samhällsstörningar</a:t>
            </a:r>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3868965"/>
            <a:ext cx="9144000" cy="471198"/>
          </a:xfrm>
        </p:spPr>
        <p:txBody>
          <a:bodyPr/>
          <a:lstStyle/>
          <a:p>
            <a:r>
              <a:rPr lang="sv-SE" dirty="0"/>
              <a:t>En sammanfattning (version 2024-06-12) </a:t>
            </a:r>
          </a:p>
        </p:txBody>
      </p:sp>
    </p:spTree>
    <p:extLst>
      <p:ext uri="{BB962C8B-B14F-4D97-AF65-F5344CB8AC3E}">
        <p14:creationId xmlns:p14="http://schemas.microsoft.com/office/powerpoint/2010/main" val="53064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EB5D25-C9DA-41FF-9BDF-C6762F73E509}"/>
              </a:ext>
            </a:extLst>
          </p:cNvPr>
          <p:cNvSpPr>
            <a:spLocks noGrp="1"/>
          </p:cNvSpPr>
          <p:nvPr>
            <p:ph type="title"/>
          </p:nvPr>
        </p:nvSpPr>
        <p:spPr/>
        <p:txBody>
          <a:bodyPr/>
          <a:lstStyle/>
          <a:p>
            <a:r>
              <a:rPr lang="sv-SE" dirty="0"/>
              <a:t>Exempel: Prioritering utifrån helhetssyn</a:t>
            </a:r>
          </a:p>
        </p:txBody>
      </p:sp>
      <p:sp>
        <p:nvSpPr>
          <p:cNvPr id="6" name="Platshållare för innehåll 2">
            <a:extLst>
              <a:ext uri="{FF2B5EF4-FFF2-40B4-BE49-F238E27FC236}">
                <a16:creationId xmlns:a16="http://schemas.microsoft.com/office/drawing/2014/main" id="{619656F9-ED8C-4C81-A6AE-A67A9823A9A4}"/>
              </a:ext>
            </a:extLst>
          </p:cNvPr>
          <p:cNvSpPr>
            <a:spLocks noGrp="1"/>
          </p:cNvSpPr>
          <p:nvPr>
            <p:ph idx="1"/>
          </p:nvPr>
        </p:nvSpPr>
        <p:spPr>
          <a:xfrm>
            <a:off x="1900051" y="1825624"/>
            <a:ext cx="9453749" cy="4351338"/>
          </a:xfrm>
        </p:spPr>
        <p:txBody>
          <a:bodyPr/>
          <a:lstStyle/>
          <a:p>
            <a:pPr marL="0" indent="0">
              <a:buNone/>
            </a:pPr>
            <a:r>
              <a:rPr lang="sv-SE" sz="2400" b="1" dirty="0"/>
              <a:t>Drivmedelsbrist</a:t>
            </a:r>
            <a:r>
              <a:rPr lang="sv-SE" sz="2400" dirty="0"/>
              <a:t> ger redan efter ett par dagar en betydande påverkan på viktiga funktioner i samhället. Frågor att ställa sig vid gemensam prioritering:</a:t>
            </a:r>
          </a:p>
          <a:p>
            <a:pPr marL="0" indent="0">
              <a:buNone/>
            </a:pPr>
            <a:endParaRPr lang="sv-SE" sz="2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t>Hur ska det tillgängliga drivmedlet prioriteras mellan olika aktörer?</a:t>
            </a:r>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66115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6B1962-CFBD-4D95-A66F-1BB78C5165EE}"/>
              </a:ext>
            </a:extLst>
          </p:cNvPr>
          <p:cNvSpPr>
            <a:spLocks noGrp="1"/>
          </p:cNvSpPr>
          <p:nvPr>
            <p:ph type="title"/>
          </p:nvPr>
        </p:nvSpPr>
        <p:spPr/>
        <p:txBody>
          <a:bodyPr/>
          <a:lstStyle/>
          <a:p>
            <a:r>
              <a:rPr lang="sv-SE" dirty="0"/>
              <a:t>HA PERSPEKTIVFÖRSTÅELSE</a:t>
            </a:r>
          </a:p>
        </p:txBody>
      </p:sp>
      <p:sp>
        <p:nvSpPr>
          <p:cNvPr id="6" name="textruta 5">
            <a:extLst>
              <a:ext uri="{FF2B5EF4-FFF2-40B4-BE49-F238E27FC236}">
                <a16:creationId xmlns:a16="http://schemas.microsoft.com/office/drawing/2014/main" id="{2C54AEB9-0BE9-48E0-98FB-065521CCD519}"/>
              </a:ext>
            </a:extLst>
          </p:cNvPr>
          <p:cNvSpPr txBox="1"/>
          <p:nvPr/>
        </p:nvSpPr>
        <p:spPr>
          <a:xfrm>
            <a:off x="1398121" y="3675529"/>
            <a:ext cx="9718114" cy="830997"/>
          </a:xfrm>
          <a:prstGeom prst="rect">
            <a:avLst/>
          </a:prstGeom>
          <a:noFill/>
        </p:spPr>
        <p:txBody>
          <a:bodyPr wrap="square" rtlCol="0">
            <a:spAutoFit/>
          </a:bodyPr>
          <a:lstStyle/>
          <a:p>
            <a:r>
              <a:rPr lang="sv-SE" sz="2400" dirty="0">
                <a:latin typeface="+mj-lt"/>
              </a:rPr>
              <a:t>Perspektivförståelse innebär att </a:t>
            </a:r>
            <a:r>
              <a:rPr lang="sv-SE" sz="2400" b="1" dirty="0">
                <a:latin typeface="+mj-lt"/>
              </a:rPr>
              <a:t>förstå andras perspektiv</a:t>
            </a:r>
            <a:r>
              <a:rPr lang="sv-SE" sz="2400" dirty="0">
                <a:latin typeface="+mj-lt"/>
              </a:rPr>
              <a:t> som komplement till det egna perspektivet. </a:t>
            </a:r>
          </a:p>
        </p:txBody>
      </p:sp>
    </p:spTree>
    <p:extLst>
      <p:ext uri="{BB962C8B-B14F-4D97-AF65-F5344CB8AC3E}">
        <p14:creationId xmlns:p14="http://schemas.microsoft.com/office/powerpoint/2010/main" val="4385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8F25B-93BA-4E81-B132-32E9EF9AA96A}"/>
              </a:ext>
            </a:extLst>
          </p:cNvPr>
          <p:cNvSpPr>
            <a:spLocks noGrp="1"/>
          </p:cNvSpPr>
          <p:nvPr>
            <p:ph type="title"/>
          </p:nvPr>
        </p:nvSpPr>
        <p:spPr/>
        <p:txBody>
          <a:bodyPr/>
          <a:lstStyle/>
          <a:p>
            <a:r>
              <a:rPr lang="sv-SE" dirty="0"/>
              <a:t>Varför ska vi ha förståelse för olika perspektiv? </a:t>
            </a:r>
          </a:p>
        </p:txBody>
      </p:sp>
      <p:pic>
        <p:nvPicPr>
          <p:cNvPr id="5" name="Platshållare för innehåll 4">
            <a:extLst>
              <a:ext uri="{FF2B5EF4-FFF2-40B4-BE49-F238E27FC236}">
                <a16:creationId xmlns:a16="http://schemas.microsoft.com/office/drawing/2014/main" id="{A6A7B113-D6CF-4CDE-AD96-AAF3FB35A2CC}"/>
              </a:ext>
            </a:extLst>
          </p:cNvPr>
          <p:cNvPicPr>
            <a:picLocks noGrp="1" noChangeAspect="1"/>
          </p:cNvPicPr>
          <p:nvPr>
            <p:ph idx="1"/>
          </p:nvPr>
        </p:nvPicPr>
        <p:blipFill>
          <a:blip r:embed="rId3"/>
          <a:stretch>
            <a:fillRect/>
          </a:stretch>
        </p:blipFill>
        <p:spPr>
          <a:xfrm>
            <a:off x="7496793" y="2090743"/>
            <a:ext cx="4151984" cy="3038792"/>
          </a:xfrm>
        </p:spPr>
      </p:pic>
      <p:sp>
        <p:nvSpPr>
          <p:cNvPr id="7" name="textruta 6">
            <a:extLst>
              <a:ext uri="{FF2B5EF4-FFF2-40B4-BE49-F238E27FC236}">
                <a16:creationId xmlns:a16="http://schemas.microsoft.com/office/drawing/2014/main" id="{9E73B96A-B87F-4448-891B-81A016ABF699}"/>
              </a:ext>
            </a:extLst>
          </p:cNvPr>
          <p:cNvSpPr txBox="1"/>
          <p:nvPr/>
        </p:nvSpPr>
        <p:spPr>
          <a:xfrm>
            <a:off x="1900052" y="2455977"/>
            <a:ext cx="5345729" cy="2308324"/>
          </a:xfrm>
          <a:prstGeom prst="rect">
            <a:avLst/>
          </a:prstGeom>
          <a:noFill/>
        </p:spPr>
        <p:txBody>
          <a:bodyPr wrap="square">
            <a:spAutoFit/>
          </a:bodyPr>
          <a:lstStyle/>
          <a:p>
            <a:r>
              <a:rPr lang="sv-SE" sz="2400" dirty="0">
                <a:latin typeface="+mj-lt"/>
              </a:rPr>
              <a:t>Tillsammans betraktar vi situationen med ”olika glasögon” och förstår skeendet på olika sätt.</a:t>
            </a:r>
          </a:p>
          <a:p>
            <a:endParaRPr lang="sv-SE" sz="2400" dirty="0">
              <a:latin typeface="+mj-lt"/>
            </a:endParaRPr>
          </a:p>
          <a:p>
            <a:r>
              <a:rPr lang="sv-SE" sz="2400" dirty="0">
                <a:latin typeface="+mj-lt"/>
              </a:rPr>
              <a:t>Vi får en mer heltäckande bild av konsekvenser och hjälpbehov. </a:t>
            </a:r>
          </a:p>
        </p:txBody>
      </p:sp>
    </p:spTree>
    <p:extLst>
      <p:ext uri="{BB962C8B-B14F-4D97-AF65-F5344CB8AC3E}">
        <p14:creationId xmlns:p14="http://schemas.microsoft.com/office/powerpoint/2010/main" val="125581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61140-A3DC-4699-A698-396250090687}"/>
              </a:ext>
            </a:extLst>
          </p:cNvPr>
          <p:cNvSpPr>
            <a:spLocks noGrp="1"/>
          </p:cNvSpPr>
          <p:nvPr>
            <p:ph type="title"/>
          </p:nvPr>
        </p:nvSpPr>
        <p:spPr/>
        <p:txBody>
          <a:bodyPr/>
          <a:lstStyle/>
          <a:p>
            <a:r>
              <a:rPr lang="sv-SE" dirty="0"/>
              <a:t>Vad innebär perspektivförståelse?</a:t>
            </a:r>
          </a:p>
        </p:txBody>
      </p:sp>
      <p:pic>
        <p:nvPicPr>
          <p:cNvPr id="5" name="Platshållare för innehåll 4">
            <a:extLst>
              <a:ext uri="{FF2B5EF4-FFF2-40B4-BE49-F238E27FC236}">
                <a16:creationId xmlns:a16="http://schemas.microsoft.com/office/drawing/2014/main" id="{3F40584B-5D3A-47D3-995E-819AB09FCCBA}"/>
              </a:ext>
            </a:extLst>
          </p:cNvPr>
          <p:cNvPicPr>
            <a:picLocks noGrp="1" noChangeAspect="1"/>
          </p:cNvPicPr>
          <p:nvPr>
            <p:ph idx="1"/>
          </p:nvPr>
        </p:nvPicPr>
        <p:blipFill>
          <a:blip r:embed="rId3"/>
          <a:stretch>
            <a:fillRect/>
          </a:stretch>
        </p:blipFill>
        <p:spPr>
          <a:xfrm>
            <a:off x="6096000" y="4285410"/>
            <a:ext cx="4646003" cy="2488144"/>
          </a:xfrm>
        </p:spPr>
      </p:pic>
      <p:sp>
        <p:nvSpPr>
          <p:cNvPr id="6" name="textruta 5">
            <a:extLst>
              <a:ext uri="{FF2B5EF4-FFF2-40B4-BE49-F238E27FC236}">
                <a16:creationId xmlns:a16="http://schemas.microsoft.com/office/drawing/2014/main" id="{9DF14510-00B5-4022-954A-62970EC7A8A3}"/>
              </a:ext>
            </a:extLst>
          </p:cNvPr>
          <p:cNvSpPr txBox="1"/>
          <p:nvPr/>
        </p:nvSpPr>
        <p:spPr>
          <a:xfrm>
            <a:off x="1900052" y="1500315"/>
            <a:ext cx="9108607" cy="3785652"/>
          </a:xfrm>
          <a:prstGeom prst="rect">
            <a:avLst/>
          </a:prstGeom>
          <a:noFill/>
        </p:spPr>
        <p:txBody>
          <a:bodyPr wrap="square">
            <a:spAutoFit/>
          </a:bodyPr>
          <a:lstStyle/>
          <a:p>
            <a:pPr marL="342900" indent="-342900">
              <a:buFont typeface="Arial" panose="020B0604020202020204" pitchFamily="34" charset="0"/>
              <a:buChar char="•"/>
            </a:pPr>
            <a:r>
              <a:rPr lang="sv-SE" sz="2400" dirty="0">
                <a:latin typeface="+mj-lt"/>
              </a:rPr>
              <a:t>Var inkluderande och öppen för olika perspektiv.</a:t>
            </a:r>
            <a:br>
              <a:rPr lang="sv-SE" sz="2400" dirty="0">
                <a:latin typeface="+mj-lt"/>
              </a:rPr>
            </a:br>
            <a:endParaRPr lang="sv-SE" sz="2400" dirty="0">
              <a:latin typeface="+mj-lt"/>
            </a:endParaRPr>
          </a:p>
          <a:p>
            <a:pPr marL="342900" indent="-342900">
              <a:buFont typeface="Arial" panose="020B0604020202020204" pitchFamily="34" charset="0"/>
              <a:buChar char="•"/>
            </a:pPr>
            <a:r>
              <a:rPr lang="sv-SE" sz="2400" dirty="0">
                <a:latin typeface="+mj-lt"/>
              </a:rPr>
              <a:t>Tänk på att lagstiftning, styrning och vana att hantera samhällsstörningar påverkar aktörers perspektiv.</a:t>
            </a:r>
          </a:p>
          <a:p>
            <a:endParaRPr lang="sv-SE" sz="2400" dirty="0">
              <a:latin typeface="+mj-lt"/>
            </a:endParaRPr>
          </a:p>
          <a:p>
            <a:pPr marL="342900" indent="-342900">
              <a:buFont typeface="Arial" panose="020B0604020202020204" pitchFamily="34" charset="0"/>
              <a:buChar char="•"/>
            </a:pPr>
            <a:r>
              <a:rPr lang="sv-SE" sz="2400" dirty="0">
                <a:latin typeface="+mj-lt"/>
              </a:rPr>
              <a:t>Drabbade människor kan också bidra med viktiga perspektiv och bidra i hanteringen.</a:t>
            </a:r>
          </a:p>
          <a:p>
            <a:endParaRPr lang="sv-SE" sz="2400" dirty="0">
              <a:latin typeface="+mj-lt"/>
            </a:endParaRPr>
          </a:p>
          <a:p>
            <a:pPr marL="342900" indent="-342900">
              <a:buFont typeface="Arial" panose="020B0604020202020204" pitchFamily="34" charset="0"/>
              <a:buChar char="•"/>
            </a:pPr>
            <a:endParaRPr lang="sv-SE" sz="2400" dirty="0">
              <a:latin typeface="+mj-lt"/>
            </a:endParaRPr>
          </a:p>
          <a:p>
            <a:r>
              <a:rPr lang="sv-SE" sz="2400" b="1" dirty="0">
                <a:latin typeface="+mj-lt"/>
              </a:rPr>
              <a:t>Olika perspektiv berikar!</a:t>
            </a:r>
          </a:p>
        </p:txBody>
      </p:sp>
    </p:spTree>
    <p:extLst>
      <p:ext uri="{BB962C8B-B14F-4D97-AF65-F5344CB8AC3E}">
        <p14:creationId xmlns:p14="http://schemas.microsoft.com/office/powerpoint/2010/main" val="19422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a:xfrm>
            <a:off x="1416050" y="1280973"/>
            <a:ext cx="9718114" cy="1273968"/>
          </a:xfrm>
        </p:spPr>
        <p:txBody>
          <a:bodyPr/>
          <a:lstStyle/>
          <a:p>
            <a:r>
              <a:rPr lang="sv-SE" dirty="0"/>
              <a:t>LYSSNA IN OCH KOMMUNICERA AKTIVT</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2971800"/>
            <a:ext cx="9718114" cy="2985433"/>
          </a:xfrm>
          <a:prstGeom prst="rect">
            <a:avLst/>
          </a:prstGeom>
          <a:noFill/>
        </p:spPr>
        <p:txBody>
          <a:bodyPr wrap="square" rtlCol="0">
            <a:spAutoFit/>
          </a:bodyPr>
          <a:lstStyle/>
          <a:p>
            <a:pPr defTabSz="914309">
              <a:defRPr/>
            </a:pPr>
            <a:r>
              <a:rPr lang="sv-SE" sz="2400" dirty="0">
                <a:latin typeface="+mj-lt"/>
              </a:rPr>
              <a:t>Förhållningssättet innebär att </a:t>
            </a:r>
            <a:r>
              <a:rPr lang="sv-SE" sz="2400" b="1" dirty="0">
                <a:latin typeface="+mj-lt"/>
              </a:rPr>
              <a:t>i alla steg och på alla nivåer lyssna in för att se och möta informationsbehov hos varandra</a:t>
            </a:r>
            <a:r>
              <a:rPr lang="sv-SE" sz="2400" dirty="0">
                <a:latin typeface="+mj-lt"/>
              </a:rPr>
              <a:t>. </a:t>
            </a:r>
          </a:p>
          <a:p>
            <a:pPr defTabSz="914309">
              <a:defRPr/>
            </a:pPr>
            <a:endParaRPr lang="sv-SE" sz="2400" dirty="0">
              <a:latin typeface="+mj-lt"/>
            </a:endParaRPr>
          </a:p>
          <a:p>
            <a:pPr defTabSz="914309">
              <a:defRPr/>
            </a:pPr>
            <a:r>
              <a:rPr lang="sv-SE" sz="2400" dirty="0">
                <a:latin typeface="+mj-lt"/>
              </a:rPr>
              <a:t>Genom att </a:t>
            </a:r>
            <a:r>
              <a:rPr lang="sv-SE" sz="2400" b="1" dirty="0">
                <a:latin typeface="+mj-lt"/>
              </a:rPr>
              <a:t>anpassa vår kommunikation </a:t>
            </a:r>
            <a:r>
              <a:rPr lang="sv-SE" sz="2400" dirty="0">
                <a:latin typeface="+mj-lt"/>
              </a:rPr>
              <a:t>utifrån de som ska ta emot och agera utifrån den, kan vi snabbare och effektivare nå aktörsgemensamma mål och värna om samhällets skyddsvärden. </a:t>
            </a:r>
          </a:p>
          <a:p>
            <a:pPr defTabSz="914309">
              <a:defRPr/>
            </a:pPr>
            <a:r>
              <a:rPr lang="sv-SE" sz="2000" dirty="0">
                <a:solidFill>
                  <a:prstClr val="black"/>
                </a:solidFill>
                <a:latin typeface="Century Gothic"/>
              </a:rPr>
              <a:t> </a:t>
            </a:r>
          </a:p>
        </p:txBody>
      </p:sp>
    </p:spTree>
    <p:extLst>
      <p:ext uri="{BB962C8B-B14F-4D97-AF65-F5344CB8AC3E}">
        <p14:creationId xmlns:p14="http://schemas.microsoft.com/office/powerpoint/2010/main" val="27067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FAB1-BB23-A027-33BC-96532371470A}"/>
            </a:ext>
          </a:extLst>
        </p:cNvPr>
        <p:cNvGrpSpPr/>
        <p:nvPr/>
      </p:nvGrpSpPr>
      <p:grpSpPr>
        <a:xfrm>
          <a:off x="0" y="0"/>
          <a:ext cx="0" cy="0"/>
          <a:chOff x="0" y="0"/>
          <a:chExt cx="0" cy="0"/>
        </a:xfrm>
      </p:grpSpPr>
      <p:pic>
        <p:nvPicPr>
          <p:cNvPr id="6" name="Platshållare för innehåll 5" descr="En bild som visar clipart, hjärta, Grafik, logotyp&#10;&#10;Automatiskt genererad beskrivning">
            <a:extLst>
              <a:ext uri="{FF2B5EF4-FFF2-40B4-BE49-F238E27FC236}">
                <a16:creationId xmlns:a16="http://schemas.microsoft.com/office/drawing/2014/main" id="{D459EA5A-2C30-D37D-4B50-5D5509340E46}"/>
              </a:ext>
            </a:extLst>
          </p:cNvPr>
          <p:cNvPicPr>
            <a:picLocks noGrp="1" noChangeAspect="1"/>
          </p:cNvPicPr>
          <p:nvPr>
            <p:ph idx="1"/>
          </p:nvPr>
        </p:nvPicPr>
        <p:blipFill>
          <a:blip r:embed="rId3"/>
          <a:stretch>
            <a:fillRect/>
          </a:stretch>
        </p:blipFill>
        <p:spPr>
          <a:xfrm>
            <a:off x="7245781" y="1941693"/>
            <a:ext cx="4445228" cy="3264068"/>
          </a:xfrm>
          <a:prstGeom prst="rect">
            <a:avLst/>
          </a:prstGeom>
        </p:spPr>
      </p:pic>
      <p:sp>
        <p:nvSpPr>
          <p:cNvPr id="2" name="Rubrik 1">
            <a:extLst>
              <a:ext uri="{FF2B5EF4-FFF2-40B4-BE49-F238E27FC236}">
                <a16:creationId xmlns:a16="http://schemas.microsoft.com/office/drawing/2014/main" id="{0276ED05-55C8-2763-5D70-C03881B92C08}"/>
              </a:ext>
            </a:extLst>
          </p:cNvPr>
          <p:cNvSpPr>
            <a:spLocks noGrp="1"/>
          </p:cNvSpPr>
          <p:nvPr>
            <p:ph type="title"/>
          </p:nvPr>
        </p:nvSpPr>
        <p:spPr/>
        <p:txBody>
          <a:bodyPr/>
          <a:lstStyle/>
          <a:p>
            <a:r>
              <a:rPr lang="sv-SE" dirty="0"/>
              <a:t>Varför ska vi lyssna in och kommunicera aktivt?</a:t>
            </a:r>
          </a:p>
        </p:txBody>
      </p:sp>
      <p:sp>
        <p:nvSpPr>
          <p:cNvPr id="7" name="textruta 6">
            <a:extLst>
              <a:ext uri="{FF2B5EF4-FFF2-40B4-BE49-F238E27FC236}">
                <a16:creationId xmlns:a16="http://schemas.microsoft.com/office/drawing/2014/main" id="{F79B2E75-BC78-11F6-53F4-9E5DD7733B37}"/>
              </a:ext>
            </a:extLst>
          </p:cNvPr>
          <p:cNvSpPr txBox="1"/>
          <p:nvPr/>
        </p:nvSpPr>
        <p:spPr>
          <a:xfrm>
            <a:off x="1900052" y="2333685"/>
            <a:ext cx="5791666" cy="4524315"/>
          </a:xfrm>
          <a:prstGeom prst="rect">
            <a:avLst/>
          </a:prstGeom>
          <a:noFill/>
        </p:spPr>
        <p:txBody>
          <a:bodyPr wrap="square">
            <a:spAutoFit/>
          </a:bodyPr>
          <a:lstStyle/>
          <a:p>
            <a:r>
              <a:rPr lang="sv-SE" sz="2400" dirty="0">
                <a:latin typeface="+mj-lt"/>
              </a:rPr>
              <a:t>Genom att se och möta informationsbehov hos andra </a:t>
            </a:r>
            <a:r>
              <a:rPr lang="sv-SE" sz="2400" b="1" dirty="0">
                <a:latin typeface="+mj-lt"/>
              </a:rPr>
              <a:t>bygger och vidmakthåller vi förtroende och tillit.</a:t>
            </a:r>
            <a:endParaRPr lang="sv-SE" sz="2400" dirty="0">
              <a:latin typeface="+mj-lt"/>
            </a:endParaRPr>
          </a:p>
          <a:p>
            <a:endParaRPr lang="sv-SE" sz="2400" dirty="0">
              <a:latin typeface="+mj-lt"/>
            </a:endParaRPr>
          </a:p>
          <a:p>
            <a:r>
              <a:rPr lang="sv-SE" sz="2400" dirty="0">
                <a:latin typeface="+mj-lt"/>
              </a:rPr>
              <a:t>Med kommunikation som verktyg kan vi snabbare och effektivare </a:t>
            </a:r>
            <a:r>
              <a:rPr lang="sv-SE" sz="2400" b="1" dirty="0">
                <a:latin typeface="+mj-lt"/>
              </a:rPr>
              <a:t>nå aktörsgemensamma mål </a:t>
            </a:r>
            <a:r>
              <a:rPr lang="sv-SE" sz="2400" dirty="0">
                <a:latin typeface="+mj-lt"/>
              </a:rPr>
              <a:t>och </a:t>
            </a:r>
            <a:r>
              <a:rPr lang="sv-SE" sz="2400" b="1" dirty="0">
                <a:latin typeface="+mj-lt"/>
              </a:rPr>
              <a:t>värna om samhällets skyddsvärden</a:t>
            </a:r>
            <a:r>
              <a:rPr lang="sv-SE" sz="2400" dirty="0">
                <a:latin typeface="+mj-lt"/>
              </a:rPr>
              <a:t>. </a:t>
            </a:r>
          </a:p>
          <a:p>
            <a:endParaRPr lang="sv-SE" sz="2400" dirty="0">
              <a:latin typeface="+mj-lt"/>
            </a:endParaRPr>
          </a:p>
          <a:p>
            <a:endParaRPr lang="sv-SE" sz="2400" dirty="0">
              <a:latin typeface="+mj-lt"/>
            </a:endParaRPr>
          </a:p>
          <a:p>
            <a:r>
              <a:rPr lang="sv-SE" sz="2400" dirty="0">
                <a:latin typeface="+mj-lt"/>
              </a:rPr>
              <a:t> </a:t>
            </a:r>
          </a:p>
        </p:txBody>
      </p:sp>
    </p:spTree>
    <p:extLst>
      <p:ext uri="{BB962C8B-B14F-4D97-AF65-F5344CB8AC3E}">
        <p14:creationId xmlns:p14="http://schemas.microsoft.com/office/powerpoint/2010/main" val="96357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5753-DF26-C65F-CE05-CC4B3A008164}"/>
            </a:ext>
          </a:extLst>
        </p:cNvPr>
        <p:cNvGrpSpPr/>
        <p:nvPr/>
      </p:nvGrpSpPr>
      <p:grpSpPr>
        <a:xfrm>
          <a:off x="0" y="0"/>
          <a:ext cx="0" cy="0"/>
          <a:chOff x="0" y="0"/>
          <a:chExt cx="0" cy="0"/>
        </a:xfrm>
      </p:grpSpPr>
      <p:pic>
        <p:nvPicPr>
          <p:cNvPr id="7" name="Platshållare för innehåll 5" descr="En bild som visar clipart, hjärta, Grafik, logotyp&#10;&#10;Automatiskt genererad beskrivning">
            <a:extLst>
              <a:ext uri="{FF2B5EF4-FFF2-40B4-BE49-F238E27FC236}">
                <a16:creationId xmlns:a16="http://schemas.microsoft.com/office/drawing/2014/main" id="{8254D081-80E1-9E40-7566-5E1248B28E77}"/>
              </a:ext>
            </a:extLst>
          </p:cNvPr>
          <p:cNvPicPr>
            <a:picLocks noGrp="1" noChangeAspect="1"/>
          </p:cNvPicPr>
          <p:nvPr>
            <p:ph idx="1"/>
          </p:nvPr>
        </p:nvPicPr>
        <p:blipFill>
          <a:blip r:embed="rId3"/>
          <a:stretch>
            <a:fillRect/>
          </a:stretch>
        </p:blipFill>
        <p:spPr>
          <a:xfrm>
            <a:off x="7584448" y="2039158"/>
            <a:ext cx="4445228" cy="3264068"/>
          </a:xfrm>
          <a:prstGeom prst="rect">
            <a:avLst/>
          </a:prstGeom>
        </p:spPr>
      </p:pic>
      <p:sp>
        <p:nvSpPr>
          <p:cNvPr id="2" name="Rubrik 1">
            <a:extLst>
              <a:ext uri="{FF2B5EF4-FFF2-40B4-BE49-F238E27FC236}">
                <a16:creationId xmlns:a16="http://schemas.microsoft.com/office/drawing/2014/main" id="{197499FD-F441-C82A-7162-2288E078C3EA}"/>
              </a:ext>
            </a:extLst>
          </p:cNvPr>
          <p:cNvSpPr>
            <a:spLocks noGrp="1"/>
          </p:cNvSpPr>
          <p:nvPr>
            <p:ph type="title"/>
          </p:nvPr>
        </p:nvSpPr>
        <p:spPr/>
        <p:txBody>
          <a:bodyPr/>
          <a:lstStyle/>
          <a:p>
            <a:r>
              <a:rPr lang="sv-SE" dirty="0"/>
              <a:t>Vad innebär det att lyssna in och kommunicera aktivt?</a:t>
            </a:r>
          </a:p>
        </p:txBody>
      </p:sp>
      <p:sp>
        <p:nvSpPr>
          <p:cNvPr id="6" name="textruta 5">
            <a:extLst>
              <a:ext uri="{FF2B5EF4-FFF2-40B4-BE49-F238E27FC236}">
                <a16:creationId xmlns:a16="http://schemas.microsoft.com/office/drawing/2014/main" id="{6E8EDB6D-6A33-D6CD-A880-08BC9676BA92}"/>
              </a:ext>
            </a:extLst>
          </p:cNvPr>
          <p:cNvSpPr txBox="1"/>
          <p:nvPr/>
        </p:nvSpPr>
        <p:spPr>
          <a:xfrm>
            <a:off x="1900053" y="2039158"/>
            <a:ext cx="6075548" cy="4893647"/>
          </a:xfrm>
          <a:prstGeom prst="rect">
            <a:avLst/>
          </a:prstGeom>
          <a:noFill/>
        </p:spPr>
        <p:txBody>
          <a:bodyPr wrap="square">
            <a:spAutoFit/>
          </a:bodyPr>
          <a:lstStyle/>
          <a:p>
            <a:pPr marL="342900" indent="-342900">
              <a:buFont typeface="Arial" panose="020B0604020202020204" pitchFamily="34" charset="0"/>
              <a:buChar char="•"/>
            </a:pPr>
            <a:r>
              <a:rPr lang="sv-SE" sz="2400" dirty="0">
                <a:latin typeface="+mj-lt"/>
              </a:rPr>
              <a:t>Intressera dig, lyssna och skapa förståelse för hur din information kan tolkas och tas emot av de som ska använda sig av den.</a:t>
            </a:r>
          </a:p>
          <a:p>
            <a:pPr marL="342900" indent="-342900">
              <a:buFont typeface="Arial" panose="020B0604020202020204" pitchFamily="34" charset="0"/>
              <a:buChar char="•"/>
            </a:pPr>
            <a:endParaRPr lang="sv-SE" sz="2400" dirty="0">
              <a:latin typeface="+mj-lt"/>
            </a:endParaRPr>
          </a:p>
          <a:p>
            <a:pPr marL="342900" indent="-342900">
              <a:buFont typeface="Arial" panose="020B0604020202020204" pitchFamily="34" charset="0"/>
              <a:buChar char="•"/>
            </a:pPr>
            <a:r>
              <a:rPr lang="sv-SE" sz="2400" dirty="0">
                <a:latin typeface="+mj-lt"/>
              </a:rPr>
              <a:t>Anpassa, forma och sprid din information så att den både når ut och når fram. </a:t>
            </a:r>
          </a:p>
          <a:p>
            <a:pPr marL="342900" indent="-342900">
              <a:buFont typeface="Arial" panose="020B0604020202020204" pitchFamily="34" charset="0"/>
              <a:buChar char="•"/>
            </a:pPr>
            <a:endParaRPr lang="sv-SE" sz="2400" dirty="0">
              <a:latin typeface="+mj-lt"/>
            </a:endParaRPr>
          </a:p>
          <a:p>
            <a:r>
              <a:rPr lang="sv-SE" sz="2400" b="1" dirty="0">
                <a:latin typeface="+mj-lt"/>
              </a:rPr>
              <a:t>Fokusera på hur informationen ska användas istället för vad du vill få sagt!</a:t>
            </a:r>
          </a:p>
          <a:p>
            <a:pPr marL="342900" indent="-342900">
              <a:buFont typeface="Arial" panose="020B0604020202020204" pitchFamily="34" charset="0"/>
              <a:buChar char="•"/>
            </a:pPr>
            <a:endParaRPr lang="sv-SE" sz="2400" dirty="0">
              <a:latin typeface="+mj-lt"/>
            </a:endParaRPr>
          </a:p>
          <a:p>
            <a:pPr marL="342900" indent="-342900">
              <a:buFont typeface="Arial" panose="020B0604020202020204" pitchFamily="34" charset="0"/>
              <a:buChar char="•"/>
            </a:pPr>
            <a:endParaRPr lang="sv-SE" sz="2400" b="1" dirty="0">
              <a:latin typeface="+mj-lt"/>
            </a:endParaRPr>
          </a:p>
        </p:txBody>
      </p:sp>
    </p:spTree>
    <p:extLst>
      <p:ext uri="{BB962C8B-B14F-4D97-AF65-F5344CB8AC3E}">
        <p14:creationId xmlns:p14="http://schemas.microsoft.com/office/powerpoint/2010/main" val="393709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2F1F21A-6C2C-4F96-B846-9E9F7C36F111}"/>
              </a:ext>
            </a:extLst>
          </p:cNvPr>
          <p:cNvSpPr>
            <a:spLocks noGrp="1"/>
          </p:cNvSpPr>
          <p:nvPr>
            <p:ph type="title"/>
          </p:nvPr>
        </p:nvSpPr>
        <p:spPr/>
        <p:txBody>
          <a:bodyPr/>
          <a:lstStyle/>
          <a:p>
            <a:r>
              <a:rPr lang="sv-SE" dirty="0"/>
              <a:t>VAR PROAKTIV</a:t>
            </a:r>
          </a:p>
        </p:txBody>
      </p:sp>
      <p:sp>
        <p:nvSpPr>
          <p:cNvPr id="6" name="textruta 5">
            <a:extLst>
              <a:ext uri="{FF2B5EF4-FFF2-40B4-BE49-F238E27FC236}">
                <a16:creationId xmlns:a16="http://schemas.microsoft.com/office/drawing/2014/main" id="{B944917A-71F4-4F5B-A21F-1EAFE8510111}"/>
              </a:ext>
            </a:extLst>
          </p:cNvPr>
          <p:cNvSpPr txBox="1"/>
          <p:nvPr/>
        </p:nvSpPr>
        <p:spPr>
          <a:xfrm>
            <a:off x="1416050" y="3675529"/>
            <a:ext cx="9718114" cy="1200329"/>
          </a:xfrm>
          <a:prstGeom prst="rect">
            <a:avLst/>
          </a:prstGeom>
          <a:noFill/>
        </p:spPr>
        <p:txBody>
          <a:bodyPr wrap="square" rtlCol="0">
            <a:spAutoFit/>
          </a:bodyPr>
          <a:lstStyle/>
          <a:p>
            <a:r>
              <a:rPr lang="sv-SE" sz="2400" dirty="0">
                <a:latin typeface="+mj-lt"/>
              </a:rPr>
              <a:t>Ett proaktivt förhållningssätt handlar bland annat om att </a:t>
            </a:r>
            <a:r>
              <a:rPr lang="sv-SE" sz="2400" b="1" dirty="0">
                <a:latin typeface="+mj-lt"/>
              </a:rPr>
              <a:t>upptäcka tidiga signaler </a:t>
            </a:r>
            <a:r>
              <a:rPr lang="sv-SE" sz="2400" dirty="0">
                <a:latin typeface="+mj-lt"/>
              </a:rPr>
              <a:t>och att </a:t>
            </a:r>
            <a:r>
              <a:rPr lang="sv-SE" sz="2400" b="1" dirty="0">
                <a:latin typeface="+mj-lt"/>
              </a:rPr>
              <a:t>vidta konkreta åtgärder i ett tidigt skede</a:t>
            </a:r>
            <a:r>
              <a:rPr lang="sv-SE" sz="2400" dirty="0">
                <a:latin typeface="+mj-lt"/>
              </a:rPr>
              <a:t>. </a:t>
            </a:r>
          </a:p>
        </p:txBody>
      </p:sp>
    </p:spTree>
    <p:extLst>
      <p:ext uri="{BB962C8B-B14F-4D97-AF65-F5344CB8AC3E}">
        <p14:creationId xmlns:p14="http://schemas.microsoft.com/office/powerpoint/2010/main" val="38893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BC9664-D90B-4884-9EA7-536BB66B6714}"/>
              </a:ext>
            </a:extLst>
          </p:cNvPr>
          <p:cNvSpPr>
            <a:spLocks noGrp="1"/>
          </p:cNvSpPr>
          <p:nvPr>
            <p:ph type="title"/>
          </p:nvPr>
        </p:nvSpPr>
        <p:spPr/>
        <p:txBody>
          <a:bodyPr/>
          <a:lstStyle/>
          <a:p>
            <a:r>
              <a:rPr lang="sv-SE" dirty="0"/>
              <a:t>Varför ska vi vara proaktiva?</a:t>
            </a:r>
          </a:p>
        </p:txBody>
      </p:sp>
      <p:sp>
        <p:nvSpPr>
          <p:cNvPr id="3" name="Platshållare för innehåll 2">
            <a:extLst>
              <a:ext uri="{FF2B5EF4-FFF2-40B4-BE49-F238E27FC236}">
                <a16:creationId xmlns:a16="http://schemas.microsoft.com/office/drawing/2014/main" id="{2FE67CF5-8014-4233-8BED-F34DD883F628}"/>
              </a:ext>
            </a:extLst>
          </p:cNvPr>
          <p:cNvSpPr>
            <a:spLocks noGrp="1"/>
          </p:cNvSpPr>
          <p:nvPr>
            <p:ph idx="1"/>
          </p:nvPr>
        </p:nvSpPr>
        <p:spPr>
          <a:xfrm>
            <a:off x="1900052" y="2417696"/>
            <a:ext cx="7763902" cy="2208096"/>
          </a:xfrm>
        </p:spPr>
        <p:txBody>
          <a:bodyPr/>
          <a:lstStyle/>
          <a:p>
            <a:pPr marL="0" indent="0">
              <a:buNone/>
            </a:pPr>
            <a:r>
              <a:rPr lang="sv-SE" sz="2400" dirty="0"/>
              <a:t>Genom att vara proaktiva kan vi fånga upp tidiga signaler på händelser i omvärlden och </a:t>
            </a:r>
            <a:r>
              <a:rPr lang="sv-SE" sz="2400" b="1" dirty="0"/>
              <a:t>skapa utrymme</a:t>
            </a:r>
            <a:r>
              <a:rPr lang="sv-SE" sz="2400" dirty="0"/>
              <a:t> för att sätta in </a:t>
            </a:r>
            <a:r>
              <a:rPr lang="sv-SE" sz="2400" b="1" dirty="0"/>
              <a:t>tidiga åtgärder</a:t>
            </a:r>
            <a:r>
              <a:rPr lang="sv-SE" sz="2400" dirty="0"/>
              <a:t>.</a:t>
            </a:r>
          </a:p>
          <a:p>
            <a:pPr marL="0" indent="0">
              <a:buNone/>
            </a:pPr>
            <a:endParaRPr lang="sv-SE" sz="2400" dirty="0"/>
          </a:p>
          <a:p>
            <a:pPr marL="0" indent="0">
              <a:buNone/>
            </a:pPr>
            <a:r>
              <a:rPr lang="sv-SE" sz="2400" dirty="0"/>
              <a:t>Vi har då bättre möjligheter </a:t>
            </a:r>
            <a:r>
              <a:rPr lang="sv-SE" sz="2400" b="1" dirty="0"/>
              <a:t>att minska de negativa konsekvenserna</a:t>
            </a:r>
            <a:r>
              <a:rPr lang="sv-SE" sz="2400" dirty="0"/>
              <a:t> av samhällsstörningar. </a:t>
            </a:r>
          </a:p>
          <a:p>
            <a:endParaRPr lang="sv-SE" sz="2400" dirty="0"/>
          </a:p>
        </p:txBody>
      </p:sp>
    </p:spTree>
    <p:extLst>
      <p:ext uri="{BB962C8B-B14F-4D97-AF65-F5344CB8AC3E}">
        <p14:creationId xmlns:p14="http://schemas.microsoft.com/office/powerpoint/2010/main" val="46811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76528-D4F7-4A6D-8536-5B2748949B40}"/>
              </a:ext>
            </a:extLst>
          </p:cNvPr>
          <p:cNvSpPr>
            <a:spLocks noGrp="1"/>
          </p:cNvSpPr>
          <p:nvPr>
            <p:ph type="title"/>
          </p:nvPr>
        </p:nvSpPr>
        <p:spPr/>
        <p:txBody>
          <a:bodyPr/>
          <a:lstStyle/>
          <a:p>
            <a:r>
              <a:rPr lang="sv-SE" dirty="0"/>
              <a:t>Vad innebär det att vara proaktiv?</a:t>
            </a:r>
          </a:p>
        </p:txBody>
      </p:sp>
      <p:sp>
        <p:nvSpPr>
          <p:cNvPr id="3" name="Platshållare för innehåll 2">
            <a:extLst>
              <a:ext uri="{FF2B5EF4-FFF2-40B4-BE49-F238E27FC236}">
                <a16:creationId xmlns:a16="http://schemas.microsoft.com/office/drawing/2014/main" id="{51280D8C-3F9D-4FD0-981C-BD55D1F0F371}"/>
              </a:ext>
            </a:extLst>
          </p:cNvPr>
          <p:cNvSpPr>
            <a:spLocks noGrp="1"/>
          </p:cNvSpPr>
          <p:nvPr>
            <p:ph idx="1"/>
          </p:nvPr>
        </p:nvSpPr>
        <p:spPr/>
        <p:txBody>
          <a:bodyPr/>
          <a:lstStyle/>
          <a:p>
            <a:r>
              <a:rPr lang="sv-SE" sz="2400" dirty="0"/>
              <a:t>Skapa en förmåga att upptäcka signaler i ett tidigt skede.</a:t>
            </a:r>
          </a:p>
          <a:p>
            <a:r>
              <a:rPr lang="sv-SE" sz="2400" dirty="0"/>
              <a:t>Ta initiativ och agera utifrån det egna uppdraget.</a:t>
            </a:r>
          </a:p>
          <a:p>
            <a:r>
              <a:rPr lang="sv-SE" sz="2400" dirty="0"/>
              <a:t>Kontakta andra aktörer i ett tidigt skede.</a:t>
            </a:r>
          </a:p>
          <a:p>
            <a:r>
              <a:rPr lang="sv-SE" sz="2400" dirty="0"/>
              <a:t>Våga fatta beslut utifrån ofullständig information. </a:t>
            </a:r>
          </a:p>
          <a:p>
            <a:r>
              <a:rPr lang="sv-SE" sz="2400" dirty="0"/>
              <a:t>Hantera och planera samtidigt.</a:t>
            </a:r>
          </a:p>
        </p:txBody>
      </p:sp>
      <p:pic>
        <p:nvPicPr>
          <p:cNvPr id="5" name="Bildobjekt 4">
            <a:extLst>
              <a:ext uri="{FF2B5EF4-FFF2-40B4-BE49-F238E27FC236}">
                <a16:creationId xmlns:a16="http://schemas.microsoft.com/office/drawing/2014/main" id="{3E19EE33-B5E6-48FD-ABAA-4BC92CE572DF}"/>
              </a:ext>
            </a:extLst>
          </p:cNvPr>
          <p:cNvPicPr>
            <a:picLocks noChangeAspect="1"/>
          </p:cNvPicPr>
          <p:nvPr/>
        </p:nvPicPr>
        <p:blipFill>
          <a:blip r:embed="rId3"/>
          <a:stretch>
            <a:fillRect/>
          </a:stretch>
        </p:blipFill>
        <p:spPr>
          <a:xfrm>
            <a:off x="3504388" y="4064694"/>
            <a:ext cx="4501905" cy="2112268"/>
          </a:xfrm>
          <a:prstGeom prst="rect">
            <a:avLst/>
          </a:prstGeom>
        </p:spPr>
      </p:pic>
    </p:spTree>
    <p:extLst>
      <p:ext uri="{BB962C8B-B14F-4D97-AF65-F5344CB8AC3E}">
        <p14:creationId xmlns:p14="http://schemas.microsoft.com/office/powerpoint/2010/main" val="291333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a:xfrm>
            <a:off x="1900052" y="627250"/>
            <a:ext cx="9453748" cy="541926"/>
          </a:xfrm>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a:xfrm>
            <a:off x="1900051" y="1825624"/>
            <a:ext cx="9453749" cy="4351338"/>
          </a:xfrm>
        </p:spPr>
        <p:txBody>
          <a:bodyPr/>
          <a:lstStyle/>
          <a:p>
            <a:r>
              <a:rPr lang="sv-SE" dirty="0"/>
              <a:t>Bildspelet är framtaget för att underlätta för dig som vill beskriva förhållningssätten 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samverkanledning@msb.se</a:t>
            </a:r>
            <a:r>
              <a:rPr lang="sv-SE" dirty="0">
                <a:solidFill>
                  <a:srgbClr val="000000"/>
                </a:solidFill>
                <a:effectLst/>
                <a:ea typeface="Garamond" panose="02020404030301010803" pitchFamily="18" charset="0"/>
                <a:cs typeface="Times New Roman" panose="02020603050405020304" pitchFamily="18" charset="0"/>
              </a:rPr>
              <a:t>.</a:t>
            </a:r>
            <a:br>
              <a:rPr lang="sv-SE" sz="2400" dirty="0"/>
            </a:b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A23683-602A-4C36-9DBF-3E0E03800003}"/>
              </a:ext>
            </a:extLst>
          </p:cNvPr>
          <p:cNvSpPr>
            <a:spLocks noGrp="1"/>
          </p:cNvSpPr>
          <p:nvPr>
            <p:ph type="title"/>
          </p:nvPr>
        </p:nvSpPr>
        <p:spPr/>
        <p:txBody>
          <a:bodyPr/>
          <a:lstStyle/>
          <a:p>
            <a:r>
              <a:rPr lang="sv-SE" dirty="0"/>
              <a:t>TA MEDVETETNA BESLUT</a:t>
            </a:r>
          </a:p>
        </p:txBody>
      </p:sp>
      <p:sp>
        <p:nvSpPr>
          <p:cNvPr id="6" name="textruta 5">
            <a:extLst>
              <a:ext uri="{FF2B5EF4-FFF2-40B4-BE49-F238E27FC236}">
                <a16:creationId xmlns:a16="http://schemas.microsoft.com/office/drawing/2014/main" id="{66723850-7187-45F7-BC2C-77C600D0A224}"/>
              </a:ext>
            </a:extLst>
          </p:cNvPr>
          <p:cNvSpPr txBox="1"/>
          <p:nvPr/>
        </p:nvSpPr>
        <p:spPr>
          <a:xfrm>
            <a:off x="1416050" y="3675529"/>
            <a:ext cx="9718114" cy="1200329"/>
          </a:xfrm>
          <a:prstGeom prst="rect">
            <a:avLst/>
          </a:prstGeom>
          <a:noFill/>
        </p:spPr>
        <p:txBody>
          <a:bodyPr wrap="square" rtlCol="0">
            <a:spAutoFit/>
          </a:bodyPr>
          <a:lstStyle/>
          <a:p>
            <a:r>
              <a:rPr lang="sv-SE" sz="2400" dirty="0">
                <a:latin typeface="+mj-lt"/>
              </a:rPr>
              <a:t>Förhållningssättet innebär två saker. Dels att vara medveten om </a:t>
            </a:r>
            <a:r>
              <a:rPr lang="sv-SE" sz="2400" b="1" dirty="0">
                <a:latin typeface="+mj-lt"/>
              </a:rPr>
              <a:t>hur vi fattar beslut</a:t>
            </a:r>
            <a:r>
              <a:rPr lang="sv-SE" sz="2400" dirty="0">
                <a:latin typeface="+mj-lt"/>
              </a:rPr>
              <a:t>. Dels att </a:t>
            </a:r>
            <a:r>
              <a:rPr lang="sv-SE" sz="2400" b="1" dirty="0">
                <a:latin typeface="+mj-lt"/>
              </a:rPr>
              <a:t>fatta beslut</a:t>
            </a:r>
            <a:r>
              <a:rPr lang="sv-SE" sz="2400" dirty="0">
                <a:latin typeface="+mj-lt"/>
              </a:rPr>
              <a:t> på ett mer </a:t>
            </a:r>
            <a:r>
              <a:rPr lang="sv-SE" sz="2400" b="1" dirty="0">
                <a:latin typeface="+mj-lt"/>
              </a:rPr>
              <a:t>medvetet</a:t>
            </a:r>
            <a:r>
              <a:rPr lang="sv-SE" sz="2400" dirty="0">
                <a:latin typeface="+mj-lt"/>
              </a:rPr>
              <a:t> sätt.</a:t>
            </a:r>
          </a:p>
          <a:p>
            <a:r>
              <a:rPr lang="sv-SE" sz="2400" dirty="0">
                <a:latin typeface="+mj-lt"/>
              </a:rPr>
              <a:t> </a:t>
            </a:r>
          </a:p>
        </p:txBody>
      </p:sp>
    </p:spTree>
    <p:extLst>
      <p:ext uri="{BB962C8B-B14F-4D97-AF65-F5344CB8AC3E}">
        <p14:creationId xmlns:p14="http://schemas.microsoft.com/office/powerpoint/2010/main" val="10051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87571-636F-460D-9F65-3A0B509071AA}"/>
              </a:ext>
            </a:extLst>
          </p:cNvPr>
          <p:cNvSpPr>
            <a:spLocks noGrp="1"/>
          </p:cNvSpPr>
          <p:nvPr>
            <p:ph type="title"/>
          </p:nvPr>
        </p:nvSpPr>
        <p:spPr/>
        <p:txBody>
          <a:bodyPr/>
          <a:lstStyle/>
          <a:p>
            <a:r>
              <a:rPr lang="sv-SE" dirty="0"/>
              <a:t>Varför ska vi ta medvetna beslut?</a:t>
            </a:r>
          </a:p>
        </p:txBody>
      </p:sp>
      <p:sp>
        <p:nvSpPr>
          <p:cNvPr id="3" name="Platshållare för innehåll 2">
            <a:extLst>
              <a:ext uri="{FF2B5EF4-FFF2-40B4-BE49-F238E27FC236}">
                <a16:creationId xmlns:a16="http://schemas.microsoft.com/office/drawing/2014/main" id="{83F40FA8-1F86-4099-9619-64EDFFDBFEFD}"/>
              </a:ext>
            </a:extLst>
          </p:cNvPr>
          <p:cNvSpPr>
            <a:spLocks noGrp="1"/>
          </p:cNvSpPr>
          <p:nvPr>
            <p:ph idx="1"/>
          </p:nvPr>
        </p:nvSpPr>
        <p:spPr>
          <a:xfrm>
            <a:off x="1900051" y="1825624"/>
            <a:ext cx="7297737" cy="4351338"/>
          </a:xfrm>
        </p:spPr>
        <p:txBody>
          <a:bodyPr/>
          <a:lstStyle/>
          <a:p>
            <a:pPr marL="0" indent="0">
              <a:buNone/>
            </a:pPr>
            <a:endParaRPr lang="sv-SE" sz="2400" dirty="0"/>
          </a:p>
          <a:p>
            <a:pPr marL="0" indent="0">
              <a:buNone/>
            </a:pPr>
            <a:r>
              <a:rPr lang="sv-SE" sz="2400" dirty="0"/>
              <a:t>Samhällsstörningar är ofta både unika och komplexa. </a:t>
            </a:r>
            <a:r>
              <a:rPr lang="sv-SE" sz="2400" b="1" dirty="0"/>
              <a:t>Vi kan inte i samma utsträckning förlita oss på tidigare erfarenheter.</a:t>
            </a:r>
            <a:r>
              <a:rPr lang="sv-SE" sz="2400" dirty="0"/>
              <a:t> </a:t>
            </a:r>
          </a:p>
          <a:p>
            <a:pPr marL="0" indent="0">
              <a:buNone/>
            </a:pPr>
            <a:endParaRPr lang="sv-SE" sz="2400" dirty="0"/>
          </a:p>
          <a:p>
            <a:pPr marL="0" indent="0">
              <a:buNone/>
            </a:pPr>
            <a:r>
              <a:rPr lang="sv-SE" sz="2400" dirty="0"/>
              <a:t>Besluten behöver också vara transparenta, </a:t>
            </a:r>
            <a:r>
              <a:rPr lang="sv-SE" sz="2400" b="1" dirty="0"/>
              <a:t>spårbara</a:t>
            </a:r>
            <a:r>
              <a:rPr lang="sv-SE" sz="2400" dirty="0"/>
              <a:t> och möjliga att utvärdera.</a:t>
            </a:r>
          </a:p>
          <a:p>
            <a:pPr marL="0" indent="0">
              <a:buNone/>
            </a:pPr>
            <a:endParaRPr lang="sv-SE" sz="2400" dirty="0"/>
          </a:p>
          <a:p>
            <a:pPr marL="0" indent="0">
              <a:buNone/>
            </a:pPr>
            <a:r>
              <a:rPr lang="sv-SE" sz="2400" dirty="0"/>
              <a:t>Därför behöver vårt beslutsfattande vara </a:t>
            </a:r>
            <a:r>
              <a:rPr lang="sv-SE" sz="2400" b="1" dirty="0"/>
              <a:t>mer medvetet och analytiskt</a:t>
            </a:r>
            <a:r>
              <a:rPr lang="sv-SE" sz="2400" dirty="0"/>
              <a:t>. </a:t>
            </a:r>
          </a:p>
        </p:txBody>
      </p:sp>
      <p:pic>
        <p:nvPicPr>
          <p:cNvPr id="7" name="Bildobjekt 6">
            <a:extLst>
              <a:ext uri="{FF2B5EF4-FFF2-40B4-BE49-F238E27FC236}">
                <a16:creationId xmlns:a16="http://schemas.microsoft.com/office/drawing/2014/main" id="{3CD068FD-7977-49F4-B619-6E91BB345061}"/>
              </a:ext>
            </a:extLst>
          </p:cNvPr>
          <p:cNvPicPr>
            <a:picLocks noChangeAspect="1"/>
          </p:cNvPicPr>
          <p:nvPr/>
        </p:nvPicPr>
        <p:blipFill>
          <a:blip r:embed="rId3"/>
          <a:stretch>
            <a:fillRect/>
          </a:stretch>
        </p:blipFill>
        <p:spPr>
          <a:xfrm>
            <a:off x="9474883" y="3084677"/>
            <a:ext cx="2448177" cy="1833232"/>
          </a:xfrm>
          <a:prstGeom prst="rect">
            <a:avLst/>
          </a:prstGeom>
        </p:spPr>
      </p:pic>
    </p:spTree>
    <p:extLst>
      <p:ext uri="{BB962C8B-B14F-4D97-AF65-F5344CB8AC3E}">
        <p14:creationId xmlns:p14="http://schemas.microsoft.com/office/powerpoint/2010/main" val="318508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A26B5-C127-433D-A136-AA90E6FEEF6B}"/>
              </a:ext>
            </a:extLst>
          </p:cNvPr>
          <p:cNvSpPr>
            <a:spLocks noGrp="1"/>
          </p:cNvSpPr>
          <p:nvPr>
            <p:ph type="title"/>
          </p:nvPr>
        </p:nvSpPr>
        <p:spPr/>
        <p:txBody>
          <a:bodyPr/>
          <a:lstStyle/>
          <a:p>
            <a:r>
              <a:rPr lang="sv-SE" dirty="0"/>
              <a:t>Att vara medveten om hur människor </a:t>
            </a:r>
            <a:br>
              <a:rPr lang="sv-SE" dirty="0"/>
            </a:br>
            <a:r>
              <a:rPr lang="sv-SE" dirty="0"/>
              <a:t>fattar beslut </a:t>
            </a:r>
          </a:p>
        </p:txBody>
      </p:sp>
      <p:sp>
        <p:nvSpPr>
          <p:cNvPr id="3" name="Platshållare för innehåll 2">
            <a:extLst>
              <a:ext uri="{FF2B5EF4-FFF2-40B4-BE49-F238E27FC236}">
                <a16:creationId xmlns:a16="http://schemas.microsoft.com/office/drawing/2014/main" id="{9740A1DC-6E3B-4D64-8718-C073296873A8}"/>
              </a:ext>
            </a:extLst>
          </p:cNvPr>
          <p:cNvSpPr>
            <a:spLocks noGrp="1"/>
          </p:cNvSpPr>
          <p:nvPr>
            <p:ph idx="1"/>
          </p:nvPr>
        </p:nvSpPr>
        <p:spPr>
          <a:xfrm>
            <a:off x="1900052" y="2566106"/>
            <a:ext cx="9453749" cy="2657009"/>
          </a:xfrm>
        </p:spPr>
        <p:txBody>
          <a:bodyPr/>
          <a:lstStyle/>
          <a:p>
            <a:pPr marL="0" indent="0">
              <a:buNone/>
            </a:pPr>
            <a:r>
              <a:rPr lang="sv-SE" b="1" dirty="0"/>
              <a:t>System 1 </a:t>
            </a:r>
            <a:r>
              <a:rPr lang="sv-SE" dirty="0"/>
              <a:t>- intuitivt beslutsfattande</a:t>
            </a:r>
          </a:p>
          <a:p>
            <a:pPr marL="0" indent="0">
              <a:buNone/>
            </a:pPr>
            <a:r>
              <a:rPr lang="sv-SE" b="1" dirty="0"/>
              <a:t>System 2 </a:t>
            </a:r>
            <a:r>
              <a:rPr lang="sv-SE" dirty="0"/>
              <a:t>– analytiskt beslutsfattande</a:t>
            </a:r>
          </a:p>
        </p:txBody>
      </p:sp>
      <p:pic>
        <p:nvPicPr>
          <p:cNvPr id="5" name="Bildobjekt 4">
            <a:extLst>
              <a:ext uri="{FF2B5EF4-FFF2-40B4-BE49-F238E27FC236}">
                <a16:creationId xmlns:a16="http://schemas.microsoft.com/office/drawing/2014/main" id="{80F9B652-DEAD-4CBA-A005-068C02B8213B}"/>
              </a:ext>
            </a:extLst>
          </p:cNvPr>
          <p:cNvPicPr>
            <a:picLocks noChangeAspect="1"/>
          </p:cNvPicPr>
          <p:nvPr/>
        </p:nvPicPr>
        <p:blipFill>
          <a:blip r:embed="rId3"/>
          <a:stretch>
            <a:fillRect/>
          </a:stretch>
        </p:blipFill>
        <p:spPr>
          <a:xfrm>
            <a:off x="7051843" y="3429000"/>
            <a:ext cx="3771031" cy="3014490"/>
          </a:xfrm>
          <a:prstGeom prst="rect">
            <a:avLst/>
          </a:prstGeom>
        </p:spPr>
      </p:pic>
    </p:spTree>
    <p:extLst>
      <p:ext uri="{BB962C8B-B14F-4D97-AF65-F5344CB8AC3E}">
        <p14:creationId xmlns:p14="http://schemas.microsoft.com/office/powerpoint/2010/main" val="3052968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6148AC-EB42-46CF-8526-5E68C0BB6AA0}"/>
              </a:ext>
            </a:extLst>
          </p:cNvPr>
          <p:cNvSpPr>
            <a:spLocks noGrp="1"/>
          </p:cNvSpPr>
          <p:nvPr>
            <p:ph type="title"/>
          </p:nvPr>
        </p:nvSpPr>
        <p:spPr/>
        <p:txBody>
          <a:bodyPr/>
          <a:lstStyle/>
          <a:p>
            <a:r>
              <a:rPr lang="sv-SE" dirty="0"/>
              <a:t>Att fatta beslut på ett medvetet sätt</a:t>
            </a:r>
          </a:p>
        </p:txBody>
      </p:sp>
      <p:sp>
        <p:nvSpPr>
          <p:cNvPr id="3" name="Platshållare för innehåll 2">
            <a:extLst>
              <a:ext uri="{FF2B5EF4-FFF2-40B4-BE49-F238E27FC236}">
                <a16:creationId xmlns:a16="http://schemas.microsoft.com/office/drawing/2014/main" id="{6E7C4EDD-51CF-4335-BF41-FCD361FA778B}"/>
              </a:ext>
            </a:extLst>
          </p:cNvPr>
          <p:cNvSpPr>
            <a:spLocks noGrp="1"/>
          </p:cNvSpPr>
          <p:nvPr>
            <p:ph idx="1"/>
          </p:nvPr>
        </p:nvSpPr>
        <p:spPr>
          <a:xfrm>
            <a:off x="1900052" y="2148753"/>
            <a:ext cx="9453747" cy="4351338"/>
          </a:xfrm>
        </p:spPr>
        <p:txBody>
          <a:bodyPr/>
          <a:lstStyle/>
          <a:p>
            <a:r>
              <a:rPr lang="sv-SE" dirty="0"/>
              <a:t>Använd analys i beslutsfattandet.</a:t>
            </a:r>
          </a:p>
          <a:p>
            <a:r>
              <a:rPr lang="sv-SE" dirty="0"/>
              <a:t>Sträva efter ett tillräckligt bra </a:t>
            </a:r>
            <a:br>
              <a:rPr lang="sv-SE" dirty="0"/>
            </a:br>
            <a:r>
              <a:rPr lang="sv-SE" dirty="0"/>
              <a:t>beslut snarare än det perfekta. </a:t>
            </a:r>
          </a:p>
          <a:p>
            <a:r>
              <a:rPr lang="sv-SE" dirty="0"/>
              <a:t>Fatta beslut tillsammans </a:t>
            </a:r>
            <a:br>
              <a:rPr lang="sv-SE" dirty="0"/>
            </a:br>
            <a:r>
              <a:rPr lang="sv-SE" dirty="0"/>
              <a:t>med andra.</a:t>
            </a:r>
          </a:p>
          <a:p>
            <a:r>
              <a:rPr lang="sv-SE" dirty="0"/>
              <a:t>Fatta beslut baserat på </a:t>
            </a:r>
            <a:br>
              <a:rPr lang="sv-SE" dirty="0"/>
            </a:br>
            <a:r>
              <a:rPr lang="sv-SE" dirty="0"/>
              <a:t>antaganden och scenarier.</a:t>
            </a:r>
          </a:p>
        </p:txBody>
      </p:sp>
      <p:pic>
        <p:nvPicPr>
          <p:cNvPr id="5" name="Bildobjekt 4">
            <a:extLst>
              <a:ext uri="{FF2B5EF4-FFF2-40B4-BE49-F238E27FC236}">
                <a16:creationId xmlns:a16="http://schemas.microsoft.com/office/drawing/2014/main" id="{BBCEEF52-29E1-4790-8717-7EA573D2C469}"/>
              </a:ext>
            </a:extLst>
          </p:cNvPr>
          <p:cNvPicPr>
            <a:picLocks noChangeAspect="1"/>
          </p:cNvPicPr>
          <p:nvPr/>
        </p:nvPicPr>
        <p:blipFill>
          <a:blip r:embed="rId3"/>
          <a:stretch>
            <a:fillRect/>
          </a:stretch>
        </p:blipFill>
        <p:spPr>
          <a:xfrm>
            <a:off x="7421620" y="2491428"/>
            <a:ext cx="4501905" cy="2663957"/>
          </a:xfrm>
          <a:prstGeom prst="rect">
            <a:avLst/>
          </a:prstGeom>
        </p:spPr>
      </p:pic>
    </p:spTree>
    <p:extLst>
      <p:ext uri="{BB962C8B-B14F-4D97-AF65-F5344CB8AC3E}">
        <p14:creationId xmlns:p14="http://schemas.microsoft.com/office/powerpoint/2010/main" val="295371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625618" y="2481544"/>
            <a:ext cx="5361360" cy="2449044"/>
          </a:xfrm>
        </p:spPr>
        <p:txBody>
          <a:bodyPr/>
          <a:lstStyle/>
          <a:p>
            <a:r>
              <a:rPr lang="sv-SE" sz="2400" b="0" dirty="0"/>
              <a:t>Läs mer på</a:t>
            </a:r>
            <a:br>
              <a:rPr lang="sv-SE" sz="2400" b="0" dirty="0"/>
            </a:br>
            <a:r>
              <a:rPr lang="sv-SE" sz="2400" b="0" dirty="0">
                <a:hlinkClick r:id="rId3"/>
              </a:rPr>
              <a:t>msb.se/samverkanledning</a:t>
            </a:r>
            <a:r>
              <a:rPr lang="sv-SE" sz="2400" b="0" dirty="0"/>
              <a:t> under nivån Förhållningssätt i  ”Gemensamma grunder – Ramverk för samverkan och ledning”.</a:t>
            </a:r>
            <a:br>
              <a:rPr lang="sv-SE" sz="2800" b="0" dirty="0"/>
            </a:br>
            <a:endParaRPr lang="sv-SE" sz="2800" b="0" dirty="0"/>
          </a:p>
        </p:txBody>
      </p:sp>
      <p:pic>
        <p:nvPicPr>
          <p:cNvPr id="6" name="Bildobjekt 5">
            <a:extLst>
              <a:ext uri="{FF2B5EF4-FFF2-40B4-BE49-F238E27FC236}">
                <a16:creationId xmlns:a16="http://schemas.microsoft.com/office/drawing/2014/main" id="{D86DFAFE-4C22-450D-83C7-BC9E9625BA1E}"/>
              </a:ext>
            </a:extLst>
          </p:cNvPr>
          <p:cNvPicPr>
            <a:picLocks noChangeAspect="1"/>
          </p:cNvPicPr>
          <p:nvPr/>
        </p:nvPicPr>
        <p:blipFill>
          <a:blip r:embed="rId4"/>
          <a:stretch>
            <a:fillRect/>
          </a:stretch>
        </p:blipFill>
        <p:spPr>
          <a:xfrm rot="398625">
            <a:off x="9339842" y="2474983"/>
            <a:ext cx="2334825" cy="3273389"/>
          </a:xfrm>
          <a:prstGeom prst="rect">
            <a:avLst/>
          </a:prstGeom>
          <a:effectLst>
            <a:outerShdw blurRad="50800" dist="38100" dir="2700000" algn="tl" rotWithShape="0">
              <a:prstClr val="black">
                <a:alpha val="40000"/>
              </a:prstClr>
            </a:outerShdw>
          </a:effectLst>
        </p:spPr>
      </p:pic>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5" name="Bildobjekt 4">
            <a:extLst>
              <a:ext uri="{FF2B5EF4-FFF2-40B4-BE49-F238E27FC236}">
                <a16:creationId xmlns:a16="http://schemas.microsoft.com/office/drawing/2014/main" id="{13E41CCA-C673-1637-169E-5B719001560F}"/>
              </a:ext>
            </a:extLst>
          </p:cNvPr>
          <p:cNvPicPr>
            <a:picLocks noChangeAspect="1"/>
          </p:cNvPicPr>
          <p:nvPr/>
        </p:nvPicPr>
        <p:blipFill>
          <a:blip r:embed="rId5"/>
          <a:stretch>
            <a:fillRect/>
          </a:stretch>
        </p:blipFill>
        <p:spPr>
          <a:xfrm rot="417151">
            <a:off x="7176259" y="1794812"/>
            <a:ext cx="2320740" cy="3268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title"/>
          </p:nvPr>
        </p:nvSpPr>
        <p:spPr/>
        <p:txBody>
          <a:bodyPr/>
          <a:lstStyle/>
          <a:p>
            <a:r>
              <a:rPr lang="sv-SE" dirty="0"/>
              <a:t>INTRODUKTION</a:t>
            </a:r>
          </a:p>
        </p:txBody>
      </p:sp>
    </p:spTree>
    <p:extLst>
      <p:ext uri="{BB962C8B-B14F-4D97-AF65-F5344CB8AC3E}">
        <p14:creationId xmlns:p14="http://schemas.microsoft.com/office/powerpoint/2010/main" val="169079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dirty="0"/>
              <a:t>Förhållningssätten ger stöd i hanteringen av samhällsstörningar</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3" y="2165002"/>
            <a:ext cx="8825098" cy="902048"/>
          </a:xfrm>
        </p:spPr>
        <p:txBody>
          <a:bodyPr/>
          <a:lstStyle/>
          <a:p>
            <a:endParaRPr lang="sv-SE" sz="2000" dirty="0"/>
          </a:p>
          <a:p>
            <a:endParaRPr lang="sv-SE" sz="2000" dirty="0"/>
          </a:p>
        </p:txBody>
      </p:sp>
      <p:sp>
        <p:nvSpPr>
          <p:cNvPr id="4" name="textruta 3">
            <a:extLst>
              <a:ext uri="{FF2B5EF4-FFF2-40B4-BE49-F238E27FC236}">
                <a16:creationId xmlns:a16="http://schemas.microsoft.com/office/drawing/2014/main" id="{55EA30E8-2DB1-4A2D-B32F-3E1A37341788}"/>
              </a:ext>
            </a:extLst>
          </p:cNvPr>
          <p:cNvSpPr txBox="1"/>
          <p:nvPr/>
        </p:nvSpPr>
        <p:spPr>
          <a:xfrm>
            <a:off x="1900051" y="2161327"/>
            <a:ext cx="8391895" cy="3416320"/>
          </a:xfrm>
          <a:prstGeom prst="rect">
            <a:avLst/>
          </a:prstGeom>
          <a:noFill/>
        </p:spPr>
        <p:txBody>
          <a:bodyPr wrap="square" rtlCol="0">
            <a:spAutoFit/>
          </a:bodyPr>
          <a:lstStyle/>
          <a:p>
            <a:r>
              <a:rPr lang="sv-SE" sz="2800" dirty="0">
                <a:latin typeface="+mj-lt"/>
              </a:rPr>
              <a:t>Förhållningssätt kan beskrivas som </a:t>
            </a:r>
            <a:r>
              <a:rPr lang="sv-SE" sz="2800" b="1" dirty="0">
                <a:latin typeface="+mj-lt"/>
              </a:rPr>
              <a:t>sätt att tänka </a:t>
            </a:r>
            <a:r>
              <a:rPr lang="sv-SE" sz="2800" dirty="0">
                <a:latin typeface="+mj-lt"/>
              </a:rPr>
              <a:t>som påverkar våra resonemang, attityder och agerande. </a:t>
            </a:r>
          </a:p>
          <a:p>
            <a:endParaRPr lang="sv-SE" sz="2800" dirty="0">
              <a:latin typeface="+mj-lt"/>
            </a:endParaRPr>
          </a:p>
          <a:p>
            <a:r>
              <a:rPr lang="sv-SE" sz="2800" dirty="0">
                <a:latin typeface="+mj-lt"/>
              </a:rPr>
              <a:t>De kan ses som </a:t>
            </a:r>
            <a:r>
              <a:rPr lang="sv-SE" sz="2800" b="1" dirty="0">
                <a:latin typeface="+mj-lt"/>
              </a:rPr>
              <a:t>mentala kompasser</a:t>
            </a:r>
          </a:p>
          <a:p>
            <a:r>
              <a:rPr lang="sv-SE" sz="2800" dirty="0">
                <a:latin typeface="+mj-lt"/>
              </a:rPr>
              <a:t>som vägleder vårt tänkande och </a:t>
            </a:r>
          </a:p>
          <a:p>
            <a:r>
              <a:rPr lang="sv-SE" sz="2800" dirty="0">
                <a:latin typeface="+mj-lt"/>
              </a:rPr>
              <a:t>våra handlingar på ett konstruktivt sätt. </a:t>
            </a:r>
          </a:p>
          <a:p>
            <a:endParaRPr lang="sv-SE" sz="2000" dirty="0"/>
          </a:p>
        </p:txBody>
      </p:sp>
      <p:pic>
        <p:nvPicPr>
          <p:cNvPr id="6" name="Bildobjekt 5">
            <a:extLst>
              <a:ext uri="{FF2B5EF4-FFF2-40B4-BE49-F238E27FC236}">
                <a16:creationId xmlns:a16="http://schemas.microsoft.com/office/drawing/2014/main" id="{18989D5E-ACE0-40F3-8ABA-C5534EEF92D6}"/>
              </a:ext>
            </a:extLst>
          </p:cNvPr>
          <p:cNvPicPr>
            <a:picLocks noChangeAspect="1"/>
          </p:cNvPicPr>
          <p:nvPr/>
        </p:nvPicPr>
        <p:blipFill>
          <a:blip r:embed="rId3"/>
          <a:stretch>
            <a:fillRect/>
          </a:stretch>
        </p:blipFill>
        <p:spPr>
          <a:xfrm>
            <a:off x="8845311" y="3429000"/>
            <a:ext cx="2893269" cy="2444685"/>
          </a:xfrm>
          <a:prstGeom prst="rect">
            <a:avLst/>
          </a:prstGeom>
        </p:spPr>
      </p:pic>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98559-1C0B-472D-86C8-43B737B46FA2}"/>
              </a:ext>
            </a:extLst>
          </p:cNvPr>
          <p:cNvSpPr>
            <a:spLocks noGrp="1"/>
          </p:cNvSpPr>
          <p:nvPr>
            <p:ph type="title"/>
          </p:nvPr>
        </p:nvSpPr>
        <p:spPr/>
        <p:txBody>
          <a:bodyPr/>
          <a:lstStyle/>
          <a:p>
            <a:r>
              <a:rPr lang="sv-SE" dirty="0"/>
              <a:t>En aktörsgemensam grund</a:t>
            </a:r>
          </a:p>
        </p:txBody>
      </p:sp>
      <p:sp>
        <p:nvSpPr>
          <p:cNvPr id="3" name="Platshållare för innehåll 2">
            <a:extLst>
              <a:ext uri="{FF2B5EF4-FFF2-40B4-BE49-F238E27FC236}">
                <a16:creationId xmlns:a16="http://schemas.microsoft.com/office/drawing/2014/main" id="{1FC7A338-5774-49D4-8880-D77C86E29146}"/>
              </a:ext>
            </a:extLst>
          </p:cNvPr>
          <p:cNvSpPr>
            <a:spLocks noGrp="1"/>
          </p:cNvSpPr>
          <p:nvPr>
            <p:ph idx="1"/>
          </p:nvPr>
        </p:nvSpPr>
        <p:spPr>
          <a:xfrm>
            <a:off x="1900051" y="2005735"/>
            <a:ext cx="9453749" cy="4351338"/>
          </a:xfrm>
        </p:spPr>
        <p:txBody>
          <a:bodyPr/>
          <a:lstStyle/>
          <a:p>
            <a:pPr marL="0" indent="0">
              <a:buNone/>
            </a:pPr>
            <a:endParaRPr lang="sv-SE" dirty="0"/>
          </a:p>
          <a:p>
            <a:r>
              <a:rPr lang="sv-SE" dirty="0"/>
              <a:t>Använd förhållningssätten i vardagen.</a:t>
            </a:r>
          </a:p>
          <a:p>
            <a:r>
              <a:rPr lang="sv-SE" dirty="0"/>
              <a:t>Utbilda och öva! </a:t>
            </a:r>
          </a:p>
          <a:p>
            <a:r>
              <a:rPr lang="sv-SE" dirty="0"/>
              <a:t>Integrera förhållningssätten i arbetssätt och rutiner.</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96345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281FF-7BA8-427A-830A-D8FDEA4734CF}"/>
              </a:ext>
            </a:extLst>
          </p:cNvPr>
          <p:cNvSpPr>
            <a:spLocks noGrp="1"/>
          </p:cNvSpPr>
          <p:nvPr>
            <p:ph type="title"/>
          </p:nvPr>
        </p:nvSpPr>
        <p:spPr/>
        <p:txBody>
          <a:bodyPr/>
          <a:lstStyle/>
          <a:p>
            <a:r>
              <a:rPr lang="sv-SE" dirty="0"/>
              <a:t>De fem förhållningssätten</a:t>
            </a:r>
          </a:p>
        </p:txBody>
      </p:sp>
      <p:sp>
        <p:nvSpPr>
          <p:cNvPr id="3" name="Platshållare för innehåll 2">
            <a:extLst>
              <a:ext uri="{FF2B5EF4-FFF2-40B4-BE49-F238E27FC236}">
                <a16:creationId xmlns:a16="http://schemas.microsoft.com/office/drawing/2014/main" id="{1F2BDE5A-25BE-41C6-95E3-0FDAAE032279}"/>
              </a:ext>
            </a:extLst>
          </p:cNvPr>
          <p:cNvSpPr>
            <a:spLocks noGrp="1"/>
          </p:cNvSpPr>
          <p:nvPr>
            <p:ph idx="1"/>
          </p:nvPr>
        </p:nvSpPr>
        <p:spPr>
          <a:xfrm>
            <a:off x="1900051" y="2506662"/>
            <a:ext cx="9453749" cy="4351338"/>
          </a:xfrm>
        </p:spPr>
        <p:txBody>
          <a:bodyPr/>
          <a:lstStyle/>
          <a:p>
            <a:r>
              <a:rPr lang="sv-SE" dirty="0"/>
              <a:t>Skapa helhetssyn</a:t>
            </a:r>
          </a:p>
          <a:p>
            <a:r>
              <a:rPr lang="sv-SE" dirty="0"/>
              <a:t>Ha perspektivförståelse</a:t>
            </a:r>
          </a:p>
          <a:p>
            <a:r>
              <a:rPr lang="sv-SE" dirty="0"/>
              <a:t>Lyssna in och kommunicera aktivt</a:t>
            </a:r>
          </a:p>
          <a:p>
            <a:r>
              <a:rPr lang="sv-SE" dirty="0"/>
              <a:t>Var proaktiv </a:t>
            </a:r>
          </a:p>
          <a:p>
            <a:r>
              <a:rPr lang="sv-SE" dirty="0"/>
              <a:t>Ta medvetna beslut</a:t>
            </a:r>
          </a:p>
          <a:p>
            <a:pPr marL="0" indent="0">
              <a:buNone/>
            </a:pPr>
            <a:endParaRPr lang="sv-SE" dirty="0"/>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E82E2BB6-3734-4B87-A3C1-51B80EE40314}"/>
              </a:ext>
            </a:extLst>
          </p:cNvPr>
          <p:cNvPicPr>
            <a:picLocks noChangeAspect="1"/>
          </p:cNvPicPr>
          <p:nvPr/>
        </p:nvPicPr>
        <p:blipFill>
          <a:blip r:embed="rId3"/>
          <a:stretch>
            <a:fillRect/>
          </a:stretch>
        </p:blipFill>
        <p:spPr>
          <a:xfrm>
            <a:off x="9032146" y="1792306"/>
            <a:ext cx="2321654" cy="32733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08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p:txBody>
          <a:bodyPr/>
          <a:lstStyle/>
          <a:p>
            <a:r>
              <a:rPr lang="sv-SE" dirty="0"/>
              <a:t>SKAPA HELHETSSYN</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3801032"/>
            <a:ext cx="9718114" cy="1200329"/>
          </a:xfrm>
          <a:prstGeom prst="rect">
            <a:avLst/>
          </a:prstGeom>
          <a:noFill/>
        </p:spPr>
        <p:txBody>
          <a:bodyPr wrap="square" rtlCol="0">
            <a:spAutoFit/>
          </a:bodyPr>
          <a:lstStyle/>
          <a:p>
            <a:r>
              <a:rPr lang="sv-SE" sz="2400" dirty="0">
                <a:latin typeface="+mj-lt"/>
              </a:rPr>
              <a:t>Förhållningssättet helhetssyn innebär att vi ser vår egen organisation som </a:t>
            </a:r>
            <a:r>
              <a:rPr lang="sv-SE" sz="2400" b="1" dirty="0">
                <a:latin typeface="+mj-lt"/>
              </a:rPr>
              <a:t>en del av en helhet</a:t>
            </a:r>
            <a:r>
              <a:rPr lang="sv-SE" sz="2400" dirty="0">
                <a:latin typeface="+mj-lt"/>
              </a:rPr>
              <a:t> – en pusselbit i ett större system. </a:t>
            </a:r>
          </a:p>
        </p:txBody>
      </p:sp>
    </p:spTree>
    <p:extLst>
      <p:ext uri="{BB962C8B-B14F-4D97-AF65-F5344CB8AC3E}">
        <p14:creationId xmlns:p14="http://schemas.microsoft.com/office/powerpoint/2010/main" val="19187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83F41-E3CE-4FCA-BC47-03BFF9CCBC48}"/>
              </a:ext>
            </a:extLst>
          </p:cNvPr>
          <p:cNvSpPr>
            <a:spLocks noGrp="1"/>
          </p:cNvSpPr>
          <p:nvPr>
            <p:ph type="title"/>
          </p:nvPr>
        </p:nvSpPr>
        <p:spPr/>
        <p:txBody>
          <a:bodyPr/>
          <a:lstStyle/>
          <a:p>
            <a:r>
              <a:rPr lang="sv-SE" dirty="0"/>
              <a:t>Varför ska vi skapa helhetssyn? </a:t>
            </a:r>
          </a:p>
        </p:txBody>
      </p:sp>
      <p:pic>
        <p:nvPicPr>
          <p:cNvPr id="5" name="Platshållare för innehåll 4">
            <a:extLst>
              <a:ext uri="{FF2B5EF4-FFF2-40B4-BE49-F238E27FC236}">
                <a16:creationId xmlns:a16="http://schemas.microsoft.com/office/drawing/2014/main" id="{D892FFBE-8D43-40CF-AF42-0A1EEE4098CE}"/>
              </a:ext>
            </a:extLst>
          </p:cNvPr>
          <p:cNvPicPr>
            <a:picLocks noGrp="1" noChangeAspect="1"/>
          </p:cNvPicPr>
          <p:nvPr>
            <p:ph idx="1"/>
          </p:nvPr>
        </p:nvPicPr>
        <p:blipFill>
          <a:blip r:embed="rId3"/>
          <a:stretch>
            <a:fillRect/>
          </a:stretch>
        </p:blipFill>
        <p:spPr>
          <a:xfrm>
            <a:off x="1900052" y="1568690"/>
            <a:ext cx="4330812" cy="4351338"/>
          </a:xfrm>
        </p:spPr>
      </p:pic>
      <p:sp>
        <p:nvSpPr>
          <p:cNvPr id="6" name="Platshållare för innehåll 2">
            <a:extLst>
              <a:ext uri="{FF2B5EF4-FFF2-40B4-BE49-F238E27FC236}">
                <a16:creationId xmlns:a16="http://schemas.microsoft.com/office/drawing/2014/main" id="{969E61DA-9A49-416E-B271-B51CF37E9A58}"/>
              </a:ext>
            </a:extLst>
          </p:cNvPr>
          <p:cNvSpPr txBox="1">
            <a:spLocks/>
          </p:cNvSpPr>
          <p:nvPr/>
        </p:nvSpPr>
        <p:spPr>
          <a:xfrm>
            <a:off x="6626926" y="2683410"/>
            <a:ext cx="53300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Helhetssyn är viktigt för att skapa en överblick över behov, resurser och åtgärder. </a:t>
            </a:r>
          </a:p>
        </p:txBody>
      </p:sp>
    </p:spTree>
    <p:extLst>
      <p:ext uri="{BB962C8B-B14F-4D97-AF65-F5344CB8AC3E}">
        <p14:creationId xmlns:p14="http://schemas.microsoft.com/office/powerpoint/2010/main" val="429197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7C501-B475-40CA-B3EB-766E8D26A839}"/>
              </a:ext>
            </a:extLst>
          </p:cNvPr>
          <p:cNvSpPr>
            <a:spLocks noGrp="1"/>
          </p:cNvSpPr>
          <p:nvPr>
            <p:ph type="title"/>
          </p:nvPr>
        </p:nvSpPr>
        <p:spPr/>
        <p:txBody>
          <a:bodyPr/>
          <a:lstStyle/>
          <a:p>
            <a:r>
              <a:rPr lang="sv-SE" dirty="0"/>
              <a:t>Förstå olika delar av helheten</a:t>
            </a:r>
          </a:p>
        </p:txBody>
      </p:sp>
      <p:pic>
        <p:nvPicPr>
          <p:cNvPr id="5" name="Bildobjekt 4">
            <a:extLst>
              <a:ext uri="{FF2B5EF4-FFF2-40B4-BE49-F238E27FC236}">
                <a16:creationId xmlns:a16="http://schemas.microsoft.com/office/drawing/2014/main" id="{514ED925-3ACD-4C27-AFF0-AF248CA5E04A}"/>
              </a:ext>
            </a:extLst>
          </p:cNvPr>
          <p:cNvPicPr>
            <a:picLocks noChangeAspect="1"/>
          </p:cNvPicPr>
          <p:nvPr/>
        </p:nvPicPr>
        <p:blipFill>
          <a:blip r:embed="rId3"/>
          <a:stretch>
            <a:fillRect/>
          </a:stretch>
        </p:blipFill>
        <p:spPr>
          <a:xfrm>
            <a:off x="1095276" y="1436693"/>
            <a:ext cx="10001447" cy="4740269"/>
          </a:xfrm>
          <a:prstGeom prst="rect">
            <a:avLst/>
          </a:prstGeom>
        </p:spPr>
      </p:pic>
    </p:spTree>
    <p:extLst>
      <p:ext uri="{BB962C8B-B14F-4D97-AF65-F5344CB8AC3E}">
        <p14:creationId xmlns:p14="http://schemas.microsoft.com/office/powerpoint/2010/main" val="3331502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57841DDD-5FB0-B345-859E-14BA8BE7C5BF}"/>
    </a:ext>
  </a:extLst>
</a:theme>
</file>

<file path=ppt/theme/theme2.xml><?xml version="1.0" encoding="utf-8"?>
<a:theme xmlns:a="http://schemas.openxmlformats.org/drawingml/2006/main" name="Förhållningssätt">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0C516E6B-0440-6A47-A382-ABDCE85F789D}"/>
    </a:ext>
  </a:extLst>
</a:theme>
</file>

<file path=ppt/theme/theme3.xml><?xml version="1.0" encoding="utf-8"?>
<a:theme xmlns:a="http://schemas.openxmlformats.org/drawingml/2006/main" name="Arbetssätt">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8462ECE6-8A83-9B49-A5E1-BC63F500473F}"/>
    </a:ext>
  </a:extLst>
</a:theme>
</file>

<file path=ppt/theme/theme4.xml><?xml version="1.0" encoding="utf-8"?>
<a:theme xmlns:a="http://schemas.openxmlformats.org/drawingml/2006/main" name="Rutiner och checklistor">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345B7BDD-44C3-E442-AE6B-4B688C623BE9}"/>
    </a:ext>
  </a:extLst>
</a:theme>
</file>

<file path=ppt/theme/theme5.xml><?xml version="1.0" encoding="utf-8"?>
<a:theme xmlns:a="http://schemas.openxmlformats.org/drawingml/2006/main" name="Utgångspunkter">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A62FB8B6-8019-E749-AEEE-0F8454047DF8}"/>
    </a:ext>
  </a:extLst>
</a:theme>
</file>

<file path=ppt/theme/theme6.xml><?xml version="1.0" encoding="utf-8"?>
<a:theme xmlns:a="http://schemas.openxmlformats.org/drawingml/2006/main" name="Konceptuell grund">
  <a:themeElements>
    <a:clrScheme name="GGVny">
      <a:dk1>
        <a:sysClr val="windowText" lastClr="000000"/>
      </a:dk1>
      <a:lt1>
        <a:sysClr val="window" lastClr="FFFFFF"/>
      </a:lt1>
      <a:dk2>
        <a:srgbClr val="44546A"/>
      </a:dk2>
      <a:lt2>
        <a:srgbClr val="E7E6E6"/>
      </a:lt2>
      <a:accent1>
        <a:srgbClr val="81C2B5"/>
      </a:accent1>
      <a:accent2>
        <a:srgbClr val="822757"/>
      </a:accent2>
      <a:accent3>
        <a:srgbClr val="6F6E67"/>
      </a:accent3>
      <a:accent4>
        <a:srgbClr val="FFCD46"/>
      </a:accent4>
      <a:accent5>
        <a:srgbClr val="E67C5E"/>
      </a:accent5>
      <a:accent6>
        <a:srgbClr val="A9A8A4"/>
      </a:accent6>
      <a:hlink>
        <a:srgbClr val="0563C1"/>
      </a:hlink>
      <a:folHlink>
        <a:srgbClr val="954F72"/>
      </a:folHlink>
    </a:clrScheme>
    <a:fontScheme name="MSB Wor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Presentation_NY" id="{B721A310-029F-B64F-A539-C5CAFA1DFC53}" vid="{8449F147-AEEA-1047-AA98-8366B1818E82}"/>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C8B7EF6E-8DFF-4BAF-880E-39621E4B80B0}">
  <ds:schemaRefs>
    <ds:schemaRef ds:uri="http://purl.org/dc/elements/1.1/"/>
    <ds:schemaRef ds:uri="http://purl.org/dc/terms/"/>
    <ds:schemaRef ds:uri="03895b0a-d61f-4293-917f-0cd761b2cdea"/>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7f8d0323-f492-4b9f-9c47-7766901d4a93"/>
  </ds:schemaRefs>
</ds:datastoreItem>
</file>

<file path=customXml/itemProps3.xml><?xml version="1.0" encoding="utf-8"?>
<ds:datastoreItem xmlns:ds="http://schemas.openxmlformats.org/officeDocument/2006/customXml" ds:itemID="{D8E35259-2534-4B81-8989-0A105950B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GGV_Presentation_Uppdaterad</Template>
  <TotalTime>1754</TotalTime>
  <Words>3497</Words>
  <Application>Microsoft Office PowerPoint</Application>
  <PresentationFormat>Bredbild</PresentationFormat>
  <Paragraphs>255</Paragraphs>
  <Slides>24</Slides>
  <Notes>22</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24</vt:i4>
      </vt:variant>
    </vt:vector>
  </HeadingPairs>
  <TitlesOfParts>
    <vt:vector size="37" baseType="lpstr">
      <vt:lpstr>Aptos</vt:lpstr>
      <vt:lpstr>Arial</vt:lpstr>
      <vt:lpstr>Calibri</vt:lpstr>
      <vt:lpstr>Calibri Light</vt:lpstr>
      <vt:lpstr>Century Gothic</vt:lpstr>
      <vt:lpstr>Garamond</vt:lpstr>
      <vt:lpstr>Symbol</vt:lpstr>
      <vt:lpstr>Gemensamma grunder</vt:lpstr>
      <vt:lpstr>Förhållningssätt</vt:lpstr>
      <vt:lpstr>Arbetssätt</vt:lpstr>
      <vt:lpstr>Rutiner och checklistor</vt:lpstr>
      <vt:lpstr>Utgångspunkter</vt:lpstr>
      <vt:lpstr>Konceptuell grund</vt:lpstr>
      <vt:lpstr>Förhållningssätt för en effektiv hantering av samhällsstörningar</vt:lpstr>
      <vt:lpstr>Om presentationen</vt:lpstr>
      <vt:lpstr>INTRODUKTION</vt:lpstr>
      <vt:lpstr>Förhållningssätten ger stöd i hanteringen av samhällsstörningar</vt:lpstr>
      <vt:lpstr>En aktörsgemensam grund</vt:lpstr>
      <vt:lpstr>De fem förhållningssätten</vt:lpstr>
      <vt:lpstr>SKAPA HELHETSSYN</vt:lpstr>
      <vt:lpstr>Varför ska vi skapa helhetssyn? </vt:lpstr>
      <vt:lpstr>Förstå olika delar av helheten</vt:lpstr>
      <vt:lpstr>Exempel: Prioritering utifrån helhetssyn</vt:lpstr>
      <vt:lpstr>HA PERSPEKTIVFÖRSTÅELSE</vt:lpstr>
      <vt:lpstr>Varför ska vi ha förståelse för olika perspektiv? </vt:lpstr>
      <vt:lpstr>Vad innebär perspektivförståelse?</vt:lpstr>
      <vt:lpstr>LYSSNA IN OCH KOMMUNICERA AKTIVT</vt:lpstr>
      <vt:lpstr>Varför ska vi lyssna in och kommunicera aktivt?</vt:lpstr>
      <vt:lpstr>Vad innebär det att lyssna in och kommunicera aktivt?</vt:lpstr>
      <vt:lpstr>VAR PROAKTIV</vt:lpstr>
      <vt:lpstr>Varför ska vi vara proaktiva?</vt:lpstr>
      <vt:lpstr>Vad innebär det att vara proaktiv?</vt:lpstr>
      <vt:lpstr>TA MEDVETETNA BESLUT</vt:lpstr>
      <vt:lpstr>Varför ska vi ta medvetna beslut?</vt:lpstr>
      <vt:lpstr>Att vara medveten om hur människor  fattar beslut </vt:lpstr>
      <vt:lpstr>Att fatta beslut på ett medvetet sätt</vt:lpstr>
      <vt:lpstr>Läs mer på msb.se/samverkanledning under nivån Förhållningssätt i  ”Gemensamma grunder – Ramverk för samverkan och ledning”.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Davis Joanna</dc:creator>
  <cp:lastModifiedBy>Nelson Magnus</cp:lastModifiedBy>
  <cp:revision>63</cp:revision>
  <dcterms:created xsi:type="dcterms:W3CDTF">2023-11-17T10:55:20Z</dcterms:created>
  <dcterms:modified xsi:type="dcterms:W3CDTF">2024-06-10T11:16:14Z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y fmtid="{D5CDD505-2E9C-101B-9397-08002B2CF9AE}" pid="4" name="MSIP_Label_71cffee6-aa30-4f5a-bbc3-434e7067f7b3_Enabled">
    <vt:lpwstr>true</vt:lpwstr>
  </property>
  <property fmtid="{D5CDD505-2E9C-101B-9397-08002B2CF9AE}" pid="5" name="MSIP_Label_71cffee6-aa30-4f5a-bbc3-434e7067f7b3_SetDate">
    <vt:lpwstr>2024-06-04T08:52:34Z</vt:lpwstr>
  </property>
  <property fmtid="{D5CDD505-2E9C-101B-9397-08002B2CF9AE}" pid="6" name="MSIP_Label_71cffee6-aa30-4f5a-bbc3-434e7067f7b3_Method">
    <vt:lpwstr>Standard</vt:lpwstr>
  </property>
  <property fmtid="{D5CDD505-2E9C-101B-9397-08002B2CF9AE}" pid="7" name="MSIP_Label_71cffee6-aa30-4f5a-bbc3-434e7067f7b3_Name">
    <vt:lpwstr>Company Confidential</vt:lpwstr>
  </property>
  <property fmtid="{D5CDD505-2E9C-101B-9397-08002B2CF9AE}" pid="8" name="MSIP_Label_71cffee6-aa30-4f5a-bbc3-434e7067f7b3_SiteId">
    <vt:lpwstr>0d11ac4a-ef5e-423a-803b-e51aacfa43d6</vt:lpwstr>
  </property>
  <property fmtid="{D5CDD505-2E9C-101B-9397-08002B2CF9AE}" pid="9" name="MSIP_Label_71cffee6-aa30-4f5a-bbc3-434e7067f7b3_ActionId">
    <vt:lpwstr>4371999a-4790-426c-bbe2-ed8de1f0770f</vt:lpwstr>
  </property>
  <property fmtid="{D5CDD505-2E9C-101B-9397-08002B2CF9AE}" pid="10" name="MSIP_Label_71cffee6-aa30-4f5a-bbc3-434e7067f7b3_ContentBits">
    <vt:lpwstr>0</vt:lpwstr>
  </property>
  <property fmtid="{D5CDD505-2E9C-101B-9397-08002B2CF9AE}" pid="11" name="TaxKeyword">
    <vt:lpwstr/>
  </property>
  <property fmtid="{D5CDD505-2E9C-101B-9397-08002B2CF9AE}" pid="12" name="_dlc_DocIdItemGuid">
    <vt:lpwstr>26df93c7-b631-4777-993b-7a52d9878ba6</vt:lpwstr>
  </property>
  <property fmtid="{D5CDD505-2E9C-101B-9397-08002B2CF9AE}" pid="13" name="lcf76f155ced4ddcb4097134ff3c332f">
    <vt:lpwstr/>
  </property>
</Properties>
</file>