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33" r:id="rId5"/>
    <p:sldMasterId id="2147483754" r:id="rId6"/>
    <p:sldMasterId id="2147483774" r:id="rId7"/>
  </p:sldMasterIdLst>
  <p:notesMasterIdLst>
    <p:notesMasterId r:id="rId40"/>
  </p:notesMasterIdLst>
  <p:sldIdLst>
    <p:sldId id="268" r:id="rId8"/>
    <p:sldId id="274" r:id="rId9"/>
    <p:sldId id="275" r:id="rId10"/>
    <p:sldId id="278" r:id="rId11"/>
    <p:sldId id="295" r:id="rId12"/>
    <p:sldId id="276" r:id="rId13"/>
    <p:sldId id="279" r:id="rId14"/>
    <p:sldId id="294" r:id="rId15"/>
    <p:sldId id="296" r:id="rId16"/>
    <p:sldId id="282" r:id="rId17"/>
    <p:sldId id="284" r:id="rId18"/>
    <p:sldId id="297" r:id="rId19"/>
    <p:sldId id="285" r:id="rId20"/>
    <p:sldId id="286" r:id="rId21"/>
    <p:sldId id="499" r:id="rId22"/>
    <p:sldId id="287" r:id="rId23"/>
    <p:sldId id="288" r:id="rId24"/>
    <p:sldId id="812" r:id="rId25"/>
    <p:sldId id="289" r:id="rId26"/>
    <p:sldId id="320" r:id="rId27"/>
    <p:sldId id="814" r:id="rId28"/>
    <p:sldId id="809" r:id="rId29"/>
    <p:sldId id="304" r:id="rId30"/>
    <p:sldId id="312" r:id="rId31"/>
    <p:sldId id="771" r:id="rId32"/>
    <p:sldId id="815" r:id="rId33"/>
    <p:sldId id="308" r:id="rId34"/>
    <p:sldId id="319" r:id="rId35"/>
    <p:sldId id="818" r:id="rId36"/>
    <p:sldId id="819" r:id="rId37"/>
    <p:sldId id="321" r:id="rId38"/>
    <p:sldId id="306"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5" clrIdx="0">
    <p:extLst>
      <p:ext uri="{19B8F6BF-5375-455C-9EA6-DF929625EA0E}">
        <p15:presenceInfo xmlns:p15="http://schemas.microsoft.com/office/powerpoint/2012/main" userId="S-1-5-21-466509168-1772936955-2901788264-33608" providerId="AD"/>
      </p:ext>
    </p:extLst>
  </p:cmAuthor>
  <p:cmAuthor id="2" name="Davis Joanna" initials="DJ" lastIdx="7" clrIdx="1">
    <p:extLst>
      <p:ext uri="{19B8F6BF-5375-455C-9EA6-DF929625EA0E}">
        <p15:presenceInfo xmlns:p15="http://schemas.microsoft.com/office/powerpoint/2012/main" userId="S-1-5-21-466509168-1772936955-2901788264-32683" providerId="AD"/>
      </p:ext>
    </p:extLst>
  </p:cmAuthor>
  <p:cmAuthor id="3" name="Håkansson Pia" initials="HP" lastIdx="9" clrIdx="2">
    <p:extLst>
      <p:ext uri="{19B8F6BF-5375-455C-9EA6-DF929625EA0E}">
        <p15:presenceInfo xmlns:p15="http://schemas.microsoft.com/office/powerpoint/2012/main" userId="S-1-5-21-466509168-1772936955-2901788264-3895" providerId="AD"/>
      </p:ext>
    </p:extLst>
  </p:cmAuthor>
  <p:cmAuthor id="4" name="Sara Clevensjö Lind" initials="SC" lastIdx="6" clrIdx="3">
    <p:extLst>
      <p:ext uri="{19B8F6BF-5375-455C-9EA6-DF929625EA0E}">
        <p15:presenceInfo xmlns:p15="http://schemas.microsoft.com/office/powerpoint/2012/main" userId="439dcab90249d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5EB"/>
    <a:srgbClr val="D9BECD"/>
    <a:srgbClr val="F8E6DE"/>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1"/>
    <p:restoredTop sz="96007"/>
  </p:normalViewPr>
  <p:slideViewPr>
    <p:cSldViewPr snapToGrid="0" showGuides="1">
      <p:cViewPr varScale="1">
        <p:scale>
          <a:sx n="62" d="100"/>
          <a:sy n="62" d="100"/>
        </p:scale>
        <p:origin x="1136" y="56"/>
      </p:cViewPr>
      <p:guideLst>
        <p:guide orient="horz" pos="161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1-07T14:36:26.846" idx="5">
    <p:pos x="10" y="10"/>
    <p:text>Grå/färgfattig bild - kan vi liva upp med illustration/ramverksfärger etc.</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F8EF4-257C-4230-BBE9-92A89FF1FAAE}"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0DDAA-2AE1-4833-BFD0-5BE488E762E5}" type="slidenum">
              <a:rPr lang="sv-SE" smtClean="0"/>
              <a:t>‹#›</a:t>
            </a:fld>
            <a:endParaRPr lang="sv-SE"/>
          </a:p>
        </p:txBody>
      </p:sp>
    </p:spTree>
    <p:extLst>
      <p:ext uri="{BB962C8B-B14F-4D97-AF65-F5344CB8AC3E}">
        <p14:creationId xmlns:p14="http://schemas.microsoft.com/office/powerpoint/2010/main" val="237587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BC3E-AEC1-49FF-824D-8AA0DEF643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59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28</a:t>
            </a:fld>
            <a:endParaRPr lang="sv-SE"/>
          </a:p>
        </p:txBody>
      </p:sp>
    </p:spTree>
    <p:extLst>
      <p:ext uri="{BB962C8B-B14F-4D97-AF65-F5344CB8AC3E}">
        <p14:creationId xmlns:p14="http://schemas.microsoft.com/office/powerpoint/2010/main" val="106341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1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0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31</a:t>
            </a:fld>
            <a:endParaRPr lang="sv-SE"/>
          </a:p>
        </p:txBody>
      </p:sp>
    </p:spTree>
    <p:extLst>
      <p:ext uri="{BB962C8B-B14F-4D97-AF65-F5344CB8AC3E}">
        <p14:creationId xmlns:p14="http://schemas.microsoft.com/office/powerpoint/2010/main" val="160431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min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579A7-3E71-4A97-BA65-C0478A5FF4A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6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19</a:t>
            </a:fld>
            <a:endParaRPr lang="sv-SE"/>
          </a:p>
        </p:txBody>
      </p:sp>
    </p:spTree>
    <p:extLst>
      <p:ext uri="{BB962C8B-B14F-4D97-AF65-F5344CB8AC3E}">
        <p14:creationId xmlns:p14="http://schemas.microsoft.com/office/powerpoint/2010/main" val="200812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BC3E-AEC1-49FF-824D-8AA0DEF643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8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BC3E-AEC1-49FF-824D-8AA0DEF643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8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24</a:t>
            </a:fld>
            <a:endParaRPr lang="sv-SE"/>
          </a:p>
        </p:txBody>
      </p:sp>
    </p:spTree>
    <p:extLst>
      <p:ext uri="{BB962C8B-B14F-4D97-AF65-F5344CB8AC3E}">
        <p14:creationId xmlns:p14="http://schemas.microsoft.com/office/powerpoint/2010/main" val="137932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86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1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27</a:t>
            </a:fld>
            <a:endParaRPr lang="sv-SE"/>
          </a:p>
        </p:txBody>
      </p:sp>
    </p:spTree>
    <p:extLst>
      <p:ext uri="{BB962C8B-B14F-4D97-AF65-F5344CB8AC3E}">
        <p14:creationId xmlns:p14="http://schemas.microsoft.com/office/powerpoint/2010/main" val="3734397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87119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89450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3308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6038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12712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298938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3250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1136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8155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309884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0810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4035658497"/>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535973"/>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20383861"/>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1558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20050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12457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38930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3792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41682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603185493"/>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92102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0914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66204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23419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42144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99290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64921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439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9159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61795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06353554"/>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5278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1752958172"/>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89070560"/>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556092037"/>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76014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10841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252908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2729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4287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56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8926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32790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4990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8959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6539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56804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8584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8965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7203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784583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31742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828508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82040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857333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4069451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4232029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23294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grpSp>
    </p:spTree>
    <p:extLst>
      <p:ext uri="{BB962C8B-B14F-4D97-AF65-F5344CB8AC3E}">
        <p14:creationId xmlns:p14="http://schemas.microsoft.com/office/powerpoint/2010/main" val="199724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25018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398001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72319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 Target="../slides/slide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 Target="../slides/slide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 Target="../slides/slide17.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718" r:id="rId3"/>
    <p:sldLayoutId id="2147483717" r:id="rId4"/>
    <p:sldLayoutId id="2147483699"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2"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17889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8359458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228030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hyperlink" Target="https://www.msb.se/contentassets/357cfd75e1594fe89366a34dcf56c166/konceptuell-grund-fordjupning-om-makt-och-normer-inom-samverkan-och-ledning.pdf" TargetMode="External"/><Relationship Id="rId3" Type="http://schemas.openxmlformats.org/officeDocument/2006/relationships/hyperlink" Target="https://www.msb.se/contentassets/357cfd75e1594fe89366a34dcf56c166/konceptuell-grund-centrala-koncept-en-grund-for-aktorsgemensamt-arbete-inom-omradet-samverkan-och-ledning.pdf" TargetMode="External"/><Relationship Id="rId7" Type="http://schemas.openxmlformats.org/officeDocument/2006/relationships/hyperlink" Target="https://www.msb.se/contentassets/357cfd75e1594fe89366a34dcf56c166/konceptuell-grund-centrala-koncept-praktiska-exempel-med-fokus-pa-inriktning-och-samordning.pdf" TargetMode="External"/><Relationship Id="rId12" Type="http://schemas.openxmlformats.org/officeDocument/2006/relationships/image" Target="../media/image28.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5.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hyperlink" Target="https://www.msb.se/contentassets/e4288697b5924929924520b5c694af3c/forhallningssattforhallningssatt-for-effektiv-hantering.pptx" TargetMode="External"/><Relationship Id="rId4" Type="http://schemas.openxmlformats.org/officeDocument/2006/relationships/hyperlink" Target="https://www.msb.se/contentassets/357cfd75e1594fe89366a34dcf56c166/konceptuell-grund-centrala-koncept-en-grund-for-aktorsgemensamt-arbete-med-ledning-samverkan-och-ovrig-styrning.pdf" TargetMode="Externa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msb.se/contentassets/e4288697b5924929924520b5c694af3c/forhallningssattforhaallningssatt-for-effektiv-hantering.pdf" TargetMode="External"/><Relationship Id="rId7" Type="http://schemas.openxmlformats.org/officeDocument/2006/relationships/hyperlink" Target="https://www.msb.se/contentassets/e4288697b5924929924520b5c694af3c/forhallningssattforhallningssatt-for-effektiv-hantering.pptx"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hyperlink" Target="https://www.msb.se/contentassets/e4288697b5924929924520b5c694af3c/forhallningssattforhallningssatten-i-praktiken.pdf" TargetMode="External"/><Relationship Id="rId11" Type="http://schemas.openxmlformats.org/officeDocument/2006/relationships/image" Target="../media/image33.png"/><Relationship Id="rId5" Type="http://schemas.openxmlformats.org/officeDocument/2006/relationships/image" Target="../media/image30.sv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24.png"/><Relationship Id="rId5" Type="http://schemas.openxmlformats.org/officeDocument/2006/relationships/hyperlink" Target="https://www.msb.se/contentassets/059d313301dd4154b78eae54d2f6fd6a/arbetssatt-process-for-aktorsgemensam-inriktning-och-samordning.pdf" TargetMode="External"/><Relationship Id="rId4" Type="http://schemas.openxmlformats.org/officeDocument/2006/relationships/hyperlink" Target="https://www.msb.se/contentassets/059d313301dd4154b78eae54d2f6fd6a/arbetssatt-process-for-inriktning-och-samordning.pdf" TargetMode="External"/><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https://www.msb.se/sv/amnesomraden/krisberedskap--civilt-forsvar/gemensamma-grunder--ramverk-for-samverkan-och-ledning/arbetssatt-checklistor-och-mallar/aktorsgemensam-inriktning-och-samordning/" TargetMode="External"/><Relationship Id="rId2" Type="http://schemas.openxmlformats.org/officeDocument/2006/relationships/hyperlink" Target="https://www.msb.se/sv/amnesomraden/krisberedskap--civilt-forsvar/gemensamma-grunder--ramverk-for-samverkan-och-ledning/rutiner-och-checklistor/aktorsgemensam-inriktning-och-samordning/" TargetMode="External"/><Relationship Id="rId1" Type="http://schemas.openxmlformats.org/officeDocument/2006/relationships/slideLayout" Target="../slideLayouts/slideLayout19.xml"/><Relationship Id="rId6" Type="http://schemas.openxmlformats.org/officeDocument/2006/relationships/image" Target="../media/image47.png"/><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www.msb.se/sv/amnesomraden/krisberedskap--civilt-forsvar/gemensamma-grunder--ramverk-for-samverkan-och-ledning/rutiner-och-checklistor/aktorsgemensam-inriktning-och-samordning/" TargetMode="External"/><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msb.se/sv/amnesomraden/krisberedskap--civilt-forsvar/gemensamma-grunder--ramverk-for-samverkan-och-ledning/arbetssatt-checklistor-och-mallar/aktorsgemensam-inriktning-och-samordni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hyperlink" Target="https://www.msb.se/contentassets/03c617b8cee444d78be30e76d2362138/arbetssatt-process-for-samlad-lagesbild.pdf" TargetMode="External"/><Relationship Id="rId4" Type="http://schemas.openxmlformats.org/officeDocument/2006/relationships/hyperlink" Target="https://www.msb.se/contentassets/059d313301dd4154b78eae54d2f6fd6a/arbetssatt-process-for-inriktning-och-samordning.pdf" TargetMode="External"/><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hyperlink" Target="https://www.msb.se/contentassets/03c617b8cee444d78be30e76d2362138/arbetssatt-process-for-samlad-lagesbild.pdf" TargetMode="External"/><Relationship Id="rId5" Type="http://schemas.openxmlformats.org/officeDocument/2006/relationships/hyperlink" Target="https://www.msb.se/contentassets/059d313301dd4154b78eae54d2f6fd6a/arbetssatt-process-for-inriktning-och-samordning.pdf" TargetMode="Externa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hyperlink" Target="https://www.msb.se/sv/amnesomraden/krisberedskap--civilt-forsvar/gemensamma-grunder--ramverk-for-samverkan-och-ledning/rutiner-och-checklistor/rutiner-och-checklistor-for-lagesbild/" TargetMode="External"/><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msb.se/sv/amnesomraden/krisberedskap--civilt-forsvar/gemensamma-grunder--ramverk-for-samverkan-och-ledning/arbetssatt-checklistor-och-mallar/samlad-lagesbil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sb.se/contentassets/059d313301dd4154b78eae54d2f6fd6a/arbetssatt-process-for-inriktning-och-samordning.pdf" TargetMode="External"/><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msb.se/contentassets/11f51181e4344a839923fde72c8d8ac7/faktablad-arbetssatt-fragor-som-uppmarksammar-makt.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msb.se/contentassets/e4288697b5924929924520b5c694af3c/forhallningssattforhallningssatt-for-effektiv-hantering.pptx" TargetMode="External"/><Relationship Id="rId3" Type="http://schemas.openxmlformats.org/officeDocument/2006/relationships/hyperlink" Target="https://www.msb.se/contentassets/059d313301dd4154b78eae54d2f6fd6a/arbetssatt-process-for-inriktning-och-samordning.pdf" TargetMode="External"/><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8.svg"/><Relationship Id="rId4" Type="http://schemas.openxmlformats.org/officeDocument/2006/relationships/hyperlink" Target="https://www.msb.se/contentassets/2cdb43af5ac94d4a9f4530c50ad8fea3/arbetssatt-aktorsgemensam-kriskommunikation.pdf"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msb.se/sv/amnesomraden/krisberedskap--civilt-forsvar/gemensamma-grunder--ramverk-for-samverkan-och-ledning/rutiner-och-checklistor/rutiner-och-checklistor-for-lagesbild/" TargetMode="External"/><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msb.se/sv/amnesomraden/krisberedskap--civilt-forsvar/gemensamma-grunder--ramverk-for-samverkan-och-ledning/arbetssatt-checklistor-och-mallar/samlad-lagesbild/"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msb.se/contentassets/4eb8083aa2044d1db2d94fbab2fd74d2/faktablad-modell-for-inriktning-och-samordning-pa-central-niva.pdf" TargetMode="Externa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msb.se/contentassets/2cdb43af5ac94d4a9f4530c50ad8fea3/arbetssatt-aktorsgemensam-kriskommunikation.pdf" TargetMode="External"/><Relationship Id="rId5" Type="http://schemas.openxmlformats.org/officeDocument/2006/relationships/hyperlink" Target="https://www.msb.se/contentassets/059d313301dd4154b78eae54d2f6fd6a/arbetssatt-process-for-inriktning-och-samordning.pdf" TargetMode="External"/><Relationship Id="rId4" Type="http://schemas.openxmlformats.org/officeDocument/2006/relationships/hyperlink" Target="https://www.msb.se/contentassets/4eb8083aa2044d1db2d94fbab2fd74d2/kort-presentation-av-strukturbilderna-i-modellen-for-inriktning-och-samordning-pa-central-niva.pdf" TargetMode="External"/></Relationships>
</file>

<file path=ppt/slides/_rels/slide3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13.xml"/><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8.svg"/><Relationship Id="rId2" Type="http://schemas.openxmlformats.org/officeDocument/2006/relationships/slide" Target="slide10.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slide" Target="slide19.xml"/><Relationship Id="rId15" Type="http://schemas.openxmlformats.org/officeDocument/2006/relationships/image" Target="../media/image20.svg"/><Relationship Id="rId10" Type="http://schemas.openxmlformats.org/officeDocument/2006/relationships/slide" Target="slide16.xml"/><Relationship Id="rId4" Type="http://schemas.openxmlformats.org/officeDocument/2006/relationships/image" Target="../media/image12.svg"/><Relationship Id="rId9" Type="http://schemas.openxmlformats.org/officeDocument/2006/relationships/image" Target="../media/image16.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rihandsfigur 17">
            <a:extLst>
              <a:ext uri="{FF2B5EF4-FFF2-40B4-BE49-F238E27FC236}">
                <a16:creationId xmlns:a16="http://schemas.microsoft.com/office/drawing/2014/main" id="{23AEEED8-1138-7E36-C8DD-EFB6ABAB2B4E}"/>
              </a:ext>
            </a:extLst>
          </p:cNvPr>
          <p:cNvSpPr/>
          <p:nvPr/>
        </p:nvSpPr>
        <p:spPr>
          <a:xfrm>
            <a:off x="-32924" y="627679"/>
            <a:ext cx="1708222" cy="560742"/>
          </a:xfrm>
          <a:custGeom>
            <a:avLst/>
            <a:gdLst>
              <a:gd name="connsiteX0" fmla="*/ 0 w 1708222"/>
              <a:gd name="connsiteY0" fmla="*/ 0 h 560742"/>
              <a:gd name="connsiteX1" fmla="*/ 1428690 w 1708222"/>
              <a:gd name="connsiteY1" fmla="*/ 0 h 560742"/>
              <a:gd name="connsiteX2" fmla="*/ 1708222 w 1708222"/>
              <a:gd name="connsiteY2" fmla="*/ 280336 h 560742"/>
              <a:gd name="connsiteX3" fmla="*/ 1428690 w 1708222"/>
              <a:gd name="connsiteY3" fmla="*/ 560742 h 560742"/>
              <a:gd name="connsiteX4" fmla="*/ 0 w 1708222"/>
              <a:gd name="connsiteY4" fmla="*/ 560742 h 56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22" h="560742">
                <a:moveTo>
                  <a:pt x="0" y="0"/>
                </a:moveTo>
                <a:lnTo>
                  <a:pt x="1428690" y="0"/>
                </a:lnTo>
                <a:lnTo>
                  <a:pt x="1708222" y="280336"/>
                </a:lnTo>
                <a:lnTo>
                  <a:pt x="1428690" y="560742"/>
                </a:lnTo>
                <a:lnTo>
                  <a:pt x="0" y="560742"/>
                </a:lnTo>
                <a:close/>
              </a:path>
            </a:pathLst>
          </a:custGeom>
          <a:solidFill>
            <a:schemeClr val="accent1"/>
          </a:solidFill>
          <a:ln w="19050" cap="flat">
            <a:solidFill>
              <a:schemeClr val="bg1"/>
            </a:solidFill>
            <a:prstDash val="solid"/>
            <a:miter/>
          </a:ln>
        </p:spPr>
        <p:txBody>
          <a:bodyPr wrap="square" rtlCol="0" anchor="ctr">
            <a:noAutofit/>
          </a:bodyPr>
          <a:lstStyle/>
          <a:p>
            <a:endParaRPr lang="sv-SE" dirty="0"/>
          </a:p>
        </p:txBody>
      </p:sp>
      <p:sp>
        <p:nvSpPr>
          <p:cNvPr id="10" name="Rubrik 3">
            <a:extLst>
              <a:ext uri="{FF2B5EF4-FFF2-40B4-BE49-F238E27FC236}">
                <a16:creationId xmlns:a16="http://schemas.microsoft.com/office/drawing/2014/main" id="{C082DCCD-48EE-5748-7065-5C5130321AAF}"/>
              </a:ext>
            </a:extLst>
          </p:cNvPr>
          <p:cNvSpPr txBox="1">
            <a:spLocks/>
          </p:cNvSpPr>
          <p:nvPr/>
        </p:nvSpPr>
        <p:spPr>
          <a:xfrm>
            <a:off x="211796" y="692509"/>
            <a:ext cx="1251880" cy="3970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FFFFFF"/>
                </a:solidFill>
                <a:latin typeface="+mj-lt"/>
                <a:ea typeface="+mj-ea"/>
                <a:cs typeface="+mj-cs"/>
              </a:defRPr>
            </a:lvl1pPr>
          </a:lstStyle>
          <a:p>
            <a:r>
              <a:rPr lang="sv-SE" sz="2200" dirty="0"/>
              <a:t>GUIDE</a:t>
            </a:r>
          </a:p>
        </p:txBody>
      </p:sp>
      <p:sp>
        <p:nvSpPr>
          <p:cNvPr id="5" name="Rektangel 4">
            <a:extLst>
              <a:ext uri="{FF2B5EF4-FFF2-40B4-BE49-F238E27FC236}">
                <a16:creationId xmlns:a16="http://schemas.microsoft.com/office/drawing/2014/main" id="{A4119A56-7039-9F44-A379-E670F43206F2}"/>
              </a:ext>
            </a:extLst>
          </p:cNvPr>
          <p:cNvSpPr>
            <a:spLocks noChangeAspect="1"/>
          </p:cNvSpPr>
          <p:nvPr/>
        </p:nvSpPr>
        <p:spPr>
          <a:xfrm>
            <a:off x="3460918" y="4102302"/>
            <a:ext cx="539057"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F998DA0-804A-BC6C-F9FE-5B9BA9823AB6}"/>
              </a:ext>
            </a:extLst>
          </p:cNvPr>
          <p:cNvSpPr>
            <a:spLocks noChangeAspect="1"/>
          </p:cNvSpPr>
          <p:nvPr/>
        </p:nvSpPr>
        <p:spPr>
          <a:xfrm>
            <a:off x="4645694" y="4102302"/>
            <a:ext cx="539057"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C772625-3258-19E8-D164-C0877A6F4B72}"/>
              </a:ext>
            </a:extLst>
          </p:cNvPr>
          <p:cNvSpPr>
            <a:spLocks noChangeAspect="1"/>
          </p:cNvSpPr>
          <p:nvPr/>
        </p:nvSpPr>
        <p:spPr>
          <a:xfrm>
            <a:off x="5830470" y="4102302"/>
            <a:ext cx="539057"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171DC7-626D-A854-87B0-C6E193D71796}"/>
              </a:ext>
            </a:extLst>
          </p:cNvPr>
          <p:cNvSpPr>
            <a:spLocks noChangeAspect="1"/>
          </p:cNvSpPr>
          <p:nvPr/>
        </p:nvSpPr>
        <p:spPr>
          <a:xfrm>
            <a:off x="7015246" y="4102302"/>
            <a:ext cx="539057"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446BB483-F8C3-CB5F-A8A4-146DA296145F}"/>
              </a:ext>
            </a:extLst>
          </p:cNvPr>
          <p:cNvSpPr>
            <a:spLocks noChangeAspect="1"/>
          </p:cNvSpPr>
          <p:nvPr/>
        </p:nvSpPr>
        <p:spPr>
          <a:xfrm>
            <a:off x="8200022" y="4102302"/>
            <a:ext cx="539057"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11">
            <a:extLst>
              <a:ext uri="{FF2B5EF4-FFF2-40B4-BE49-F238E27FC236}">
                <a16:creationId xmlns:a16="http://schemas.microsoft.com/office/drawing/2014/main" id="{9555E8AC-1BEE-EA7E-F8DC-294DF0E63455}"/>
              </a:ext>
            </a:extLst>
          </p:cNvPr>
          <p:cNvCxnSpPr/>
          <p:nvPr/>
        </p:nvCxnSpPr>
        <p:spPr>
          <a:xfrm>
            <a:off x="317500" y="1061420"/>
            <a:ext cx="15391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2D9E37B-CA09-654C-9C6F-30D4E68EB6E9}"/>
              </a:ext>
            </a:extLst>
          </p:cNvPr>
          <p:cNvCxnSpPr/>
          <p:nvPr/>
        </p:nvCxnSpPr>
        <p:spPr>
          <a:xfrm>
            <a:off x="485396" y="1061420"/>
            <a:ext cx="15391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A7D72DB9-27B5-1FFD-E7C5-B9B81283A4CC}"/>
              </a:ext>
            </a:extLst>
          </p:cNvPr>
          <p:cNvCxnSpPr/>
          <p:nvPr/>
        </p:nvCxnSpPr>
        <p:spPr>
          <a:xfrm>
            <a:off x="653292" y="1061420"/>
            <a:ext cx="15391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57974367-028C-97EA-BC2D-A55130848771}"/>
              </a:ext>
            </a:extLst>
          </p:cNvPr>
          <p:cNvCxnSpPr/>
          <p:nvPr/>
        </p:nvCxnSpPr>
        <p:spPr>
          <a:xfrm>
            <a:off x="821187" y="1061420"/>
            <a:ext cx="1539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FB281915-2456-4223-E9E5-A9DF6C3F4CB6}"/>
              </a:ext>
            </a:extLst>
          </p:cNvPr>
          <p:cNvCxnSpPr/>
          <p:nvPr/>
        </p:nvCxnSpPr>
        <p:spPr>
          <a:xfrm>
            <a:off x="989084" y="1061420"/>
            <a:ext cx="15391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4" name="Bild 23">
            <a:extLst>
              <a:ext uri="{FF2B5EF4-FFF2-40B4-BE49-F238E27FC236}">
                <a16:creationId xmlns:a16="http://schemas.microsoft.com/office/drawing/2014/main" id="{81F8D24D-0228-74EA-D504-E266E59049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3" name="Rubrik 2">
            <a:extLst>
              <a:ext uri="{FF2B5EF4-FFF2-40B4-BE49-F238E27FC236}">
                <a16:creationId xmlns:a16="http://schemas.microsoft.com/office/drawing/2014/main" id="{D0972419-B736-E6E9-9FE1-74A25E216050}"/>
              </a:ext>
            </a:extLst>
          </p:cNvPr>
          <p:cNvSpPr>
            <a:spLocks noGrp="1"/>
          </p:cNvSpPr>
          <p:nvPr>
            <p:ph type="ctrTitle"/>
          </p:nvPr>
        </p:nvSpPr>
        <p:spPr/>
        <p:txBody>
          <a:bodyPr/>
          <a:lstStyle/>
          <a:p>
            <a:r>
              <a:rPr lang="sv-SE" sz="2800" b="0" dirty="0"/>
              <a:t>Ramverk för </a:t>
            </a:r>
            <a:r>
              <a:rPr lang="sv-SE" dirty="0"/>
              <a:t>ledning och samverkan</a:t>
            </a:r>
            <a:endParaRPr lang="sv-SE" sz="2800" b="0" dirty="0"/>
          </a:p>
        </p:txBody>
      </p:sp>
      <p:sp>
        <p:nvSpPr>
          <p:cNvPr id="4" name="Underrubrik 3">
            <a:extLst>
              <a:ext uri="{FF2B5EF4-FFF2-40B4-BE49-F238E27FC236}">
                <a16:creationId xmlns:a16="http://schemas.microsoft.com/office/drawing/2014/main" id="{36C97BDC-02AE-A70D-71EA-B84F2EB2684B}"/>
              </a:ext>
            </a:extLst>
          </p:cNvPr>
          <p:cNvSpPr>
            <a:spLocks noGrp="1"/>
          </p:cNvSpPr>
          <p:nvPr>
            <p:ph type="subTitle" idx="1"/>
          </p:nvPr>
        </p:nvSpPr>
        <p:spPr>
          <a:xfrm>
            <a:off x="1524000" y="2156485"/>
            <a:ext cx="9144000" cy="701731"/>
          </a:xfrm>
        </p:spPr>
        <p:txBody>
          <a:bodyPr/>
          <a:lstStyle/>
          <a:p>
            <a:r>
              <a:rPr lang="sv-SE" b="1" dirty="0">
                <a:solidFill>
                  <a:schemeClr val="bg1"/>
                </a:solidFill>
              </a:rPr>
              <a:t>Gemensamma grunder</a:t>
            </a:r>
          </a:p>
        </p:txBody>
      </p:sp>
    </p:spTree>
    <p:extLst>
      <p:ext uri="{BB962C8B-B14F-4D97-AF65-F5344CB8AC3E}">
        <p14:creationId xmlns:p14="http://schemas.microsoft.com/office/powerpoint/2010/main" val="314413458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16" presetClass="entr" presetSubtype="37"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250"/>
                                        <p:tgtEl>
                                          <p:spTgt spid="19"/>
                                        </p:tgtEl>
                                      </p:cBhvr>
                                    </p:animEffect>
                                  </p:childTnLst>
                                </p:cTn>
                              </p:par>
                              <p:par>
                                <p:cTn id="16" presetID="22" presetClass="entr" presetSubtype="2" fill="hold" nodeType="withEffect">
                                  <p:stCondLst>
                                    <p:cond delay="125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250"/>
                                        <p:tgtEl>
                                          <p:spTgt spid="13"/>
                                        </p:tgtEl>
                                      </p:cBhvr>
                                    </p:animEffect>
                                  </p:childTnLst>
                                </p:cTn>
                              </p:par>
                              <p:par>
                                <p:cTn id="19" presetID="22" presetClass="entr" presetSubtype="8" fill="hold" nodeType="withEffect">
                                  <p:stCondLst>
                                    <p:cond delay="125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250"/>
                                        <p:tgtEl>
                                          <p:spTgt spid="20"/>
                                        </p:tgtEl>
                                      </p:cBhvr>
                                    </p:animEffect>
                                  </p:childTnLst>
                                </p:cTn>
                              </p:par>
                              <p:par>
                                <p:cTn id="22" presetID="22" presetClass="entr" presetSubtype="2" fill="hold" nodeType="with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250"/>
                                        <p:tgtEl>
                                          <p:spTgt spid="12"/>
                                        </p:tgtEl>
                                      </p:cBhvr>
                                    </p:animEffect>
                                  </p:childTnLst>
                                </p:cTn>
                              </p:par>
                              <p:par>
                                <p:cTn id="25" presetID="22" presetClass="entr" presetSubtype="8" fill="hold"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50"/>
                                        <p:tgtEl>
                                          <p:spTgt spid="21"/>
                                        </p:tgtEl>
                                      </p:cBhvr>
                                    </p:animEffect>
                                  </p:childTnLst>
                                </p:cTn>
                              </p:par>
                            </p:childTnLst>
                          </p:cTn>
                        </p:par>
                        <p:par>
                          <p:cTn id="28" fill="hold">
                            <p:stCondLst>
                              <p:cond delay="1750"/>
                            </p:stCondLst>
                            <p:childTnLst>
                              <p:par>
                                <p:cTn id="29" presetID="8" presetClass="entr" presetSubtype="32" fill="hold" grpId="0" nodeType="afterEffect">
                                  <p:stCondLst>
                                    <p:cond delay="50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diamond(out)">
                                      <p:cBhvr>
                                        <p:cTn id="31" dur="1250"/>
                                        <p:tgtEl>
                                          <p:spTgt spid="4">
                                            <p:txEl>
                                              <p:pRg st="0" end="0"/>
                                            </p:txEl>
                                          </p:spTgt>
                                        </p:tgtEl>
                                      </p:cBhvr>
                                    </p:animEffect>
                                  </p:childTnLst>
                                </p:cTn>
                              </p:par>
                              <p:par>
                                <p:cTn id="32" presetID="8" presetClass="entr" presetSubtype="32" fill="hold" grpId="0" nodeType="withEffect">
                                  <p:stCondLst>
                                    <p:cond delay="700"/>
                                  </p:stCondLst>
                                  <p:childTnLst>
                                    <p:set>
                                      <p:cBhvr>
                                        <p:cTn id="33" dur="1" fill="hold">
                                          <p:stCondLst>
                                            <p:cond delay="0"/>
                                          </p:stCondLst>
                                        </p:cTn>
                                        <p:tgtEl>
                                          <p:spTgt spid="3"/>
                                        </p:tgtEl>
                                        <p:attrNameLst>
                                          <p:attrName>style.visibility</p:attrName>
                                        </p:attrNameLst>
                                      </p:cBhvr>
                                      <p:to>
                                        <p:strVal val="visible"/>
                                      </p:to>
                                    </p:set>
                                    <p:animEffect transition="in" filter="diamond(out)">
                                      <p:cBhvr>
                                        <p:cTn id="34" dur="1250"/>
                                        <p:tgtEl>
                                          <p:spTgt spid="3"/>
                                        </p:tgtEl>
                                      </p:cBhvr>
                                    </p:animEffect>
                                  </p:childTnLst>
                                </p:cTn>
                              </p:par>
                            </p:childTnLst>
                          </p:cTn>
                        </p:par>
                        <p:par>
                          <p:cTn id="35" fill="hold">
                            <p:stCondLst>
                              <p:cond delay="3700"/>
                            </p:stCondLst>
                            <p:childTnLst>
                              <p:par>
                                <p:cTn id="36" presetID="23" presetClass="entr" presetSubtype="16" fill="hold" grpId="0" nodeType="after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750" fill="hold"/>
                                        <p:tgtEl>
                                          <p:spTgt spid="5"/>
                                        </p:tgtEl>
                                        <p:attrNameLst>
                                          <p:attrName>ppt_w</p:attrName>
                                        </p:attrNameLst>
                                      </p:cBhvr>
                                      <p:tavLst>
                                        <p:tav tm="0">
                                          <p:val>
                                            <p:fltVal val="0"/>
                                          </p:val>
                                        </p:tav>
                                        <p:tav tm="100000">
                                          <p:val>
                                            <p:strVal val="#ppt_w"/>
                                          </p:val>
                                        </p:tav>
                                      </p:tavLst>
                                    </p:anim>
                                    <p:anim calcmode="lin" valueType="num">
                                      <p:cBhvr>
                                        <p:cTn id="39" dur="750" fill="hold"/>
                                        <p:tgtEl>
                                          <p:spTgt spid="5"/>
                                        </p:tgtEl>
                                        <p:attrNameLst>
                                          <p:attrName>ppt_h</p:attrName>
                                        </p:attrNameLst>
                                      </p:cBhvr>
                                      <p:tavLst>
                                        <p:tav tm="0">
                                          <p:val>
                                            <p:fltVal val="0"/>
                                          </p:val>
                                        </p:tav>
                                        <p:tav tm="100000">
                                          <p:val>
                                            <p:strVal val="#ppt_h"/>
                                          </p:val>
                                        </p:tav>
                                      </p:tavLst>
                                    </p:anim>
                                  </p:childTnLst>
                                </p:cTn>
                              </p:par>
                              <p:par>
                                <p:cTn id="40" presetID="8" presetClass="emph" presetSubtype="0" decel="50000" fill="hold" grpId="1" nodeType="withEffect">
                                  <p:stCondLst>
                                    <p:cond delay="500"/>
                                  </p:stCondLst>
                                  <p:childTnLst>
                                    <p:animRot by="21600000">
                                      <p:cBhvr>
                                        <p:cTn id="41" dur="1000" fill="hold"/>
                                        <p:tgtEl>
                                          <p:spTgt spid="5"/>
                                        </p:tgtEl>
                                        <p:attrNameLst>
                                          <p:attrName>r</p:attrName>
                                        </p:attrNameLst>
                                      </p:cBhvr>
                                    </p:animRot>
                                  </p:childTnLst>
                                </p:cTn>
                              </p:par>
                              <p:par>
                                <p:cTn id="42" presetID="23" presetClass="entr" presetSubtype="16" fill="hold" grpId="0" nodeType="withEffect">
                                  <p:stCondLst>
                                    <p:cond delay="7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750" fill="hold"/>
                                        <p:tgtEl>
                                          <p:spTgt spid="14"/>
                                        </p:tgtEl>
                                        <p:attrNameLst>
                                          <p:attrName>ppt_w</p:attrName>
                                        </p:attrNameLst>
                                      </p:cBhvr>
                                      <p:tavLst>
                                        <p:tav tm="0">
                                          <p:val>
                                            <p:fltVal val="0"/>
                                          </p:val>
                                        </p:tav>
                                        <p:tav tm="100000">
                                          <p:val>
                                            <p:strVal val="#ppt_w"/>
                                          </p:val>
                                        </p:tav>
                                      </p:tavLst>
                                    </p:anim>
                                    <p:anim calcmode="lin" valueType="num">
                                      <p:cBhvr>
                                        <p:cTn id="45" dur="750" fill="hold"/>
                                        <p:tgtEl>
                                          <p:spTgt spid="14"/>
                                        </p:tgtEl>
                                        <p:attrNameLst>
                                          <p:attrName>ppt_h</p:attrName>
                                        </p:attrNameLst>
                                      </p:cBhvr>
                                      <p:tavLst>
                                        <p:tav tm="0">
                                          <p:val>
                                            <p:fltVal val="0"/>
                                          </p:val>
                                        </p:tav>
                                        <p:tav tm="100000">
                                          <p:val>
                                            <p:strVal val="#ppt_h"/>
                                          </p:val>
                                        </p:tav>
                                      </p:tavLst>
                                    </p:anim>
                                  </p:childTnLst>
                                </p:cTn>
                              </p:par>
                              <p:par>
                                <p:cTn id="46" presetID="8" presetClass="emph" presetSubtype="0" decel="50000" fill="hold" grpId="1" nodeType="withEffect">
                                  <p:stCondLst>
                                    <p:cond delay="700"/>
                                  </p:stCondLst>
                                  <p:childTnLst>
                                    <p:animRot by="21600000">
                                      <p:cBhvr>
                                        <p:cTn id="47" dur="1000" fill="hold"/>
                                        <p:tgtEl>
                                          <p:spTgt spid="14"/>
                                        </p:tgtEl>
                                        <p:attrNameLst>
                                          <p:attrName>r</p:attrName>
                                        </p:attrNameLst>
                                      </p:cBhvr>
                                    </p:animRot>
                                  </p:childTnLst>
                                </p:cTn>
                              </p:par>
                              <p:par>
                                <p:cTn id="48" presetID="23" presetClass="entr" presetSubtype="16" fill="hold" grpId="0" nodeType="withEffect">
                                  <p:stCondLst>
                                    <p:cond delay="900"/>
                                  </p:stCondLst>
                                  <p:childTnLst>
                                    <p:set>
                                      <p:cBhvr>
                                        <p:cTn id="49" dur="1" fill="hold">
                                          <p:stCondLst>
                                            <p:cond delay="0"/>
                                          </p:stCondLst>
                                        </p:cTn>
                                        <p:tgtEl>
                                          <p:spTgt spid="15"/>
                                        </p:tgtEl>
                                        <p:attrNameLst>
                                          <p:attrName>style.visibility</p:attrName>
                                        </p:attrNameLst>
                                      </p:cBhvr>
                                      <p:to>
                                        <p:strVal val="visible"/>
                                      </p:to>
                                    </p:set>
                                    <p:anim calcmode="lin" valueType="num">
                                      <p:cBhvr>
                                        <p:cTn id="50" dur="750" fill="hold"/>
                                        <p:tgtEl>
                                          <p:spTgt spid="15"/>
                                        </p:tgtEl>
                                        <p:attrNameLst>
                                          <p:attrName>ppt_w</p:attrName>
                                        </p:attrNameLst>
                                      </p:cBhvr>
                                      <p:tavLst>
                                        <p:tav tm="0">
                                          <p:val>
                                            <p:fltVal val="0"/>
                                          </p:val>
                                        </p:tav>
                                        <p:tav tm="100000">
                                          <p:val>
                                            <p:strVal val="#ppt_w"/>
                                          </p:val>
                                        </p:tav>
                                      </p:tavLst>
                                    </p:anim>
                                    <p:anim calcmode="lin" valueType="num">
                                      <p:cBhvr>
                                        <p:cTn id="51" dur="750" fill="hold"/>
                                        <p:tgtEl>
                                          <p:spTgt spid="15"/>
                                        </p:tgtEl>
                                        <p:attrNameLst>
                                          <p:attrName>ppt_h</p:attrName>
                                        </p:attrNameLst>
                                      </p:cBhvr>
                                      <p:tavLst>
                                        <p:tav tm="0">
                                          <p:val>
                                            <p:fltVal val="0"/>
                                          </p:val>
                                        </p:tav>
                                        <p:tav tm="100000">
                                          <p:val>
                                            <p:strVal val="#ppt_h"/>
                                          </p:val>
                                        </p:tav>
                                      </p:tavLst>
                                    </p:anim>
                                  </p:childTnLst>
                                </p:cTn>
                              </p:par>
                              <p:par>
                                <p:cTn id="52" presetID="8" presetClass="emph" presetSubtype="0" decel="50000" fill="hold" grpId="1" nodeType="withEffect">
                                  <p:stCondLst>
                                    <p:cond delay="900"/>
                                  </p:stCondLst>
                                  <p:childTnLst>
                                    <p:animRot by="21600000">
                                      <p:cBhvr>
                                        <p:cTn id="53" dur="1000" fill="hold"/>
                                        <p:tgtEl>
                                          <p:spTgt spid="15"/>
                                        </p:tgtEl>
                                        <p:attrNameLst>
                                          <p:attrName>r</p:attrName>
                                        </p:attrNameLst>
                                      </p:cBhvr>
                                    </p:animRot>
                                  </p:childTnLst>
                                </p:cTn>
                              </p:par>
                              <p:par>
                                <p:cTn id="54" presetID="23" presetClass="entr" presetSubtype="16" fill="hold" grpId="0" nodeType="withEffect">
                                  <p:stCondLst>
                                    <p:cond delay="1100"/>
                                  </p:stCondLst>
                                  <p:childTnLst>
                                    <p:set>
                                      <p:cBhvr>
                                        <p:cTn id="55" dur="1" fill="hold">
                                          <p:stCondLst>
                                            <p:cond delay="0"/>
                                          </p:stCondLst>
                                        </p:cTn>
                                        <p:tgtEl>
                                          <p:spTgt spid="16"/>
                                        </p:tgtEl>
                                        <p:attrNameLst>
                                          <p:attrName>style.visibility</p:attrName>
                                        </p:attrNameLst>
                                      </p:cBhvr>
                                      <p:to>
                                        <p:strVal val="visible"/>
                                      </p:to>
                                    </p:set>
                                    <p:anim calcmode="lin" valueType="num">
                                      <p:cBhvr>
                                        <p:cTn id="56" dur="750" fill="hold"/>
                                        <p:tgtEl>
                                          <p:spTgt spid="16"/>
                                        </p:tgtEl>
                                        <p:attrNameLst>
                                          <p:attrName>ppt_w</p:attrName>
                                        </p:attrNameLst>
                                      </p:cBhvr>
                                      <p:tavLst>
                                        <p:tav tm="0">
                                          <p:val>
                                            <p:fltVal val="0"/>
                                          </p:val>
                                        </p:tav>
                                        <p:tav tm="100000">
                                          <p:val>
                                            <p:strVal val="#ppt_w"/>
                                          </p:val>
                                        </p:tav>
                                      </p:tavLst>
                                    </p:anim>
                                    <p:anim calcmode="lin" valueType="num">
                                      <p:cBhvr>
                                        <p:cTn id="57" dur="750" fill="hold"/>
                                        <p:tgtEl>
                                          <p:spTgt spid="16"/>
                                        </p:tgtEl>
                                        <p:attrNameLst>
                                          <p:attrName>ppt_h</p:attrName>
                                        </p:attrNameLst>
                                      </p:cBhvr>
                                      <p:tavLst>
                                        <p:tav tm="0">
                                          <p:val>
                                            <p:fltVal val="0"/>
                                          </p:val>
                                        </p:tav>
                                        <p:tav tm="100000">
                                          <p:val>
                                            <p:strVal val="#ppt_h"/>
                                          </p:val>
                                        </p:tav>
                                      </p:tavLst>
                                    </p:anim>
                                  </p:childTnLst>
                                </p:cTn>
                              </p:par>
                              <p:par>
                                <p:cTn id="58" presetID="8" presetClass="emph" presetSubtype="0" decel="50000" fill="hold" grpId="1" nodeType="withEffect">
                                  <p:stCondLst>
                                    <p:cond delay="1100"/>
                                  </p:stCondLst>
                                  <p:childTnLst>
                                    <p:animRot by="21600000">
                                      <p:cBhvr>
                                        <p:cTn id="59" dur="1000" fill="hold"/>
                                        <p:tgtEl>
                                          <p:spTgt spid="16"/>
                                        </p:tgtEl>
                                        <p:attrNameLst>
                                          <p:attrName>r</p:attrName>
                                        </p:attrNameLst>
                                      </p:cBhvr>
                                    </p:animRot>
                                  </p:childTnLst>
                                </p:cTn>
                              </p:par>
                              <p:par>
                                <p:cTn id="60" presetID="23" presetClass="entr" presetSubtype="16" fill="hold" grpId="0" nodeType="withEffect">
                                  <p:stCondLst>
                                    <p:cond delay="13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750" fill="hold"/>
                                        <p:tgtEl>
                                          <p:spTgt spid="17"/>
                                        </p:tgtEl>
                                        <p:attrNameLst>
                                          <p:attrName>ppt_w</p:attrName>
                                        </p:attrNameLst>
                                      </p:cBhvr>
                                      <p:tavLst>
                                        <p:tav tm="0">
                                          <p:val>
                                            <p:fltVal val="0"/>
                                          </p:val>
                                        </p:tav>
                                        <p:tav tm="100000">
                                          <p:val>
                                            <p:strVal val="#ppt_w"/>
                                          </p:val>
                                        </p:tav>
                                      </p:tavLst>
                                    </p:anim>
                                    <p:anim calcmode="lin" valueType="num">
                                      <p:cBhvr>
                                        <p:cTn id="63" dur="750" fill="hold"/>
                                        <p:tgtEl>
                                          <p:spTgt spid="17"/>
                                        </p:tgtEl>
                                        <p:attrNameLst>
                                          <p:attrName>ppt_h</p:attrName>
                                        </p:attrNameLst>
                                      </p:cBhvr>
                                      <p:tavLst>
                                        <p:tav tm="0">
                                          <p:val>
                                            <p:fltVal val="0"/>
                                          </p:val>
                                        </p:tav>
                                        <p:tav tm="100000">
                                          <p:val>
                                            <p:strVal val="#ppt_h"/>
                                          </p:val>
                                        </p:tav>
                                      </p:tavLst>
                                    </p:anim>
                                  </p:childTnLst>
                                </p:cTn>
                              </p:par>
                              <p:par>
                                <p:cTn id="64" presetID="8" presetClass="emph" presetSubtype="0" decel="50000" fill="hold" grpId="1" nodeType="withEffect">
                                  <p:stCondLst>
                                    <p:cond delay="1300"/>
                                  </p:stCondLst>
                                  <p:childTnLst>
                                    <p:animRot by="21600000">
                                      <p:cBhvr>
                                        <p:cTn id="65" dur="1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5" grpId="0" animBg="1"/>
      <p:bldP spid="5" grpId="1" animBg="1"/>
      <p:bldP spid="14" grpId="0" animBg="1"/>
      <p:bldP spid="14" grpId="1" animBg="1"/>
      <p:bldP spid="15" grpId="0" animBg="1"/>
      <p:bldP spid="15" grpId="1" animBg="1"/>
      <p:bldP spid="16" grpId="0" animBg="1"/>
      <p:bldP spid="16" grpId="1" animBg="1"/>
      <p:bldP spid="17" grpId="0" animBg="1"/>
      <p:bldP spid="17" grpId="1" animBg="1"/>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91BBED-F287-D336-9F25-90D4D1CE6856}"/>
              </a:ext>
            </a:extLst>
          </p:cNvPr>
          <p:cNvSpPr>
            <a:spLocks noGrp="1"/>
          </p:cNvSpPr>
          <p:nvPr>
            <p:ph type="ctrTitle"/>
          </p:nvPr>
        </p:nvSpPr>
        <p:spPr>
          <a:xfrm>
            <a:off x="1524000" y="3650152"/>
            <a:ext cx="9144000" cy="424732"/>
          </a:xfrm>
        </p:spPr>
        <p:txBody>
          <a:bodyPr/>
          <a:lstStyle/>
          <a:p>
            <a:r>
              <a:rPr lang="sv-SE" dirty="0"/>
              <a:t>Vad vi ska och bör ta hänsyn till</a:t>
            </a:r>
          </a:p>
        </p:txBody>
      </p:sp>
      <p:sp>
        <p:nvSpPr>
          <p:cNvPr id="3" name="Underrubrik 2">
            <a:extLst>
              <a:ext uri="{FF2B5EF4-FFF2-40B4-BE49-F238E27FC236}">
                <a16:creationId xmlns:a16="http://schemas.microsoft.com/office/drawing/2014/main" id="{BD3FB957-ED9F-D2F3-5D6F-D04FF38F8B61}"/>
              </a:ext>
            </a:extLst>
          </p:cNvPr>
          <p:cNvSpPr>
            <a:spLocks noGrp="1"/>
          </p:cNvSpPr>
          <p:nvPr>
            <p:ph type="subTitle" idx="1"/>
          </p:nvPr>
        </p:nvSpPr>
        <p:spPr>
          <a:xfrm>
            <a:off x="1524000" y="2960728"/>
            <a:ext cx="9144000" cy="646331"/>
          </a:xfrm>
        </p:spPr>
        <p:txBody>
          <a:bodyPr anchor="b" anchorCtr="0">
            <a:spAutoFit/>
          </a:bodyPr>
          <a:lstStyle/>
          <a:p>
            <a:r>
              <a:rPr lang="sv-SE" dirty="0"/>
              <a:t>Utgångspunkter</a:t>
            </a:r>
          </a:p>
        </p:txBody>
      </p:sp>
      <p:pic>
        <p:nvPicPr>
          <p:cNvPr id="4" name="Platshållare för bild 16">
            <a:extLst>
              <a:ext uri="{FF2B5EF4-FFF2-40B4-BE49-F238E27FC236}">
                <a16:creationId xmlns:a16="http://schemas.microsoft.com/office/drawing/2014/main" id="{BD1E5432-A324-40F8-900D-5DF40541090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73" b="1573"/>
          <a:stretch>
            <a:fillRect/>
          </a:stretch>
        </p:blipFill>
        <p:spPr>
          <a:xfrm>
            <a:off x="5735512" y="2248874"/>
            <a:ext cx="720975" cy="542520"/>
          </a:xfrm>
          <a:prstGeom prst="rect">
            <a:avLst/>
          </a:prstGeom>
        </p:spPr>
      </p:pic>
    </p:spTree>
    <p:extLst>
      <p:ext uri="{BB962C8B-B14F-4D97-AF65-F5344CB8AC3E}">
        <p14:creationId xmlns:p14="http://schemas.microsoft.com/office/powerpoint/2010/main" val="3942730836"/>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250"/>
                                        <p:tgtEl>
                                          <p:spTgt spid="3">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diamond(out)">
                                      <p:cBhvr>
                                        <p:cTn id="10" dur="1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198C10A-D1A2-CCB1-1497-D2CD40AC885C}"/>
              </a:ext>
            </a:extLst>
          </p:cNvPr>
          <p:cNvSpPr>
            <a:spLocks noGrp="1"/>
          </p:cNvSpPr>
          <p:nvPr>
            <p:ph type="title"/>
          </p:nvPr>
        </p:nvSpPr>
        <p:spPr>
          <a:xfrm>
            <a:off x="1764000" y="1172948"/>
            <a:ext cx="9453748" cy="535531"/>
          </a:xfrm>
        </p:spPr>
        <p:txBody>
          <a:bodyPr/>
          <a:lstStyle/>
          <a:p>
            <a:r>
              <a:rPr lang="sv-SE" dirty="0"/>
              <a:t>Vad är utgångspunkter?</a:t>
            </a:r>
          </a:p>
        </p:txBody>
      </p:sp>
      <p:sp>
        <p:nvSpPr>
          <p:cNvPr id="8" name="Platshållare för innehåll 7">
            <a:extLst>
              <a:ext uri="{FF2B5EF4-FFF2-40B4-BE49-F238E27FC236}">
                <a16:creationId xmlns:a16="http://schemas.microsoft.com/office/drawing/2014/main" id="{8160304E-506C-8F54-4C2E-EB6367806C5B}"/>
              </a:ext>
            </a:extLst>
          </p:cNvPr>
          <p:cNvSpPr>
            <a:spLocks noGrp="1"/>
          </p:cNvSpPr>
          <p:nvPr>
            <p:ph idx="1"/>
          </p:nvPr>
        </p:nvSpPr>
        <p:spPr>
          <a:xfrm>
            <a:off x="1763999" y="2102553"/>
            <a:ext cx="5936683" cy="3760365"/>
          </a:xfrm>
        </p:spPr>
        <p:txBody>
          <a:bodyPr/>
          <a:lstStyle/>
          <a:p>
            <a:r>
              <a:rPr lang="sv-SE" dirty="0"/>
              <a:t>Denna del av ramverket handlar om vilka utgångspunkter som vi, som ska arbeta med </a:t>
            </a:r>
            <a:br>
              <a:rPr lang="sv-SE" dirty="0"/>
            </a:br>
            <a:r>
              <a:rPr lang="sv-SE" dirty="0"/>
              <a:t>att åstadkomma aktörsgemensam inriktning </a:t>
            </a:r>
            <a:br>
              <a:rPr lang="sv-SE" dirty="0"/>
            </a:br>
            <a:r>
              <a:rPr lang="sv-SE" dirty="0"/>
              <a:t>och samordning, måste förhålla oss till och </a:t>
            </a:r>
            <a:br>
              <a:rPr lang="sv-SE" dirty="0"/>
            </a:br>
            <a:r>
              <a:rPr lang="sv-SE" dirty="0"/>
              <a:t>ha förståelse för.</a:t>
            </a:r>
          </a:p>
          <a:p>
            <a:r>
              <a:rPr lang="sv-SE" dirty="0"/>
              <a:t>Här finns länkar till relevant information och kunskap som är viktigt att du känner till innan </a:t>
            </a:r>
            <a:br>
              <a:rPr lang="sv-SE" dirty="0"/>
            </a:br>
            <a:r>
              <a:rPr lang="sv-SE" dirty="0"/>
              <a:t>du börjar utforska de fyra nivåerna i ramverket. </a:t>
            </a:r>
          </a:p>
        </p:txBody>
      </p:sp>
      <p:pic>
        <p:nvPicPr>
          <p:cNvPr id="21" name="Bildobjekt 20" descr="MSB Logotyp">
            <a:extLst>
              <a:ext uri="{FF2B5EF4-FFF2-40B4-BE49-F238E27FC236}">
                <a16:creationId xmlns:a16="http://schemas.microsoft.com/office/drawing/2014/main" id="{6F324FF1-464E-4FB5-6B0A-9A46EB815A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2" name="Grupp 21">
            <a:extLst>
              <a:ext uri="{FF2B5EF4-FFF2-40B4-BE49-F238E27FC236}">
                <a16:creationId xmlns:a16="http://schemas.microsoft.com/office/drawing/2014/main" id="{97BB7E37-6985-69FC-3A15-1DE906299A86}"/>
              </a:ext>
            </a:extLst>
          </p:cNvPr>
          <p:cNvGrpSpPr/>
          <p:nvPr/>
        </p:nvGrpSpPr>
        <p:grpSpPr>
          <a:xfrm>
            <a:off x="-16138" y="1222963"/>
            <a:ext cx="1441776" cy="417229"/>
            <a:chOff x="-16138" y="1222963"/>
            <a:chExt cx="1441776" cy="417229"/>
          </a:xfrm>
        </p:grpSpPr>
        <p:sp>
          <p:nvSpPr>
            <p:cNvPr id="23" name="Frihandsfigur 22">
              <a:extLst>
                <a:ext uri="{FF2B5EF4-FFF2-40B4-BE49-F238E27FC236}">
                  <a16:creationId xmlns:a16="http://schemas.microsoft.com/office/drawing/2014/main" id="{74D29AA3-BC1C-62C9-F954-E97D699BD62B}"/>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24" name="Platshållare för text 13">
              <a:extLst>
                <a:ext uri="{FF2B5EF4-FFF2-40B4-BE49-F238E27FC236}">
                  <a16:creationId xmlns:a16="http://schemas.microsoft.com/office/drawing/2014/main" id="{6960FC79-1E98-91A1-C244-D80A60770BF4}"/>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25" name="Bild 7">
            <a:extLst>
              <a:ext uri="{FF2B5EF4-FFF2-40B4-BE49-F238E27FC236}">
                <a16:creationId xmlns:a16="http://schemas.microsoft.com/office/drawing/2014/main" id="{CA0F5134-F5C5-706C-904D-0DB64C642844}"/>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6" name="Platshållare för text 13">
            <a:extLst>
              <a:ext uri="{FF2B5EF4-FFF2-40B4-BE49-F238E27FC236}">
                <a16:creationId xmlns:a16="http://schemas.microsoft.com/office/drawing/2014/main" id="{9B2CC807-84ED-F548-B2B3-71E5DE509D94}"/>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7" name="Rak 26">
            <a:extLst>
              <a:ext uri="{FF2B5EF4-FFF2-40B4-BE49-F238E27FC236}">
                <a16:creationId xmlns:a16="http://schemas.microsoft.com/office/drawing/2014/main" id="{FE923CDB-AD89-9556-3AC2-C1E2C8C431E2}"/>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88470708-71A6-AC56-F53A-38742601931A}"/>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Rak 39">
            <a:extLst>
              <a:ext uri="{FF2B5EF4-FFF2-40B4-BE49-F238E27FC236}">
                <a16:creationId xmlns:a16="http://schemas.microsoft.com/office/drawing/2014/main" id="{E64BE273-EE1D-E349-ECE9-1EAF81679BB6}"/>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B6B2E22E-55B8-81C6-4DA5-3CECAB9FFD9E}"/>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ak 41">
            <a:extLst>
              <a:ext uri="{FF2B5EF4-FFF2-40B4-BE49-F238E27FC236}">
                <a16:creationId xmlns:a16="http://schemas.microsoft.com/office/drawing/2014/main" id="{9BA3C42D-FB98-4129-C7DD-A84C8BCE55BA}"/>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Platshållare för text 13">
            <a:extLst>
              <a:ext uri="{FF2B5EF4-FFF2-40B4-BE49-F238E27FC236}">
                <a16:creationId xmlns:a16="http://schemas.microsoft.com/office/drawing/2014/main" id="{5B3BD575-925F-6411-CD8E-5F2A45356E53}"/>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9" name="Grupp 18">
            <a:extLst>
              <a:ext uri="{FF2B5EF4-FFF2-40B4-BE49-F238E27FC236}">
                <a16:creationId xmlns:a16="http://schemas.microsoft.com/office/drawing/2014/main" id="{B308FB86-86BD-155D-CD77-6EAFC6C8D2E1}"/>
              </a:ext>
            </a:extLst>
          </p:cNvPr>
          <p:cNvGrpSpPr/>
          <p:nvPr/>
        </p:nvGrpSpPr>
        <p:grpSpPr>
          <a:xfrm>
            <a:off x="10512939" y="543425"/>
            <a:ext cx="718458" cy="718458"/>
            <a:chOff x="1882151" y="1311096"/>
            <a:chExt cx="478559" cy="478559"/>
          </a:xfrm>
        </p:grpSpPr>
        <p:sp>
          <p:nvSpPr>
            <p:cNvPr id="29" name="Ellips 28">
              <a:extLst>
                <a:ext uri="{FF2B5EF4-FFF2-40B4-BE49-F238E27FC236}">
                  <a16:creationId xmlns:a16="http://schemas.microsoft.com/office/drawing/2014/main" id="{6E510E7E-9B34-C479-FB31-82EBB874057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0" name="Grupp 29">
              <a:extLst>
                <a:ext uri="{FF2B5EF4-FFF2-40B4-BE49-F238E27FC236}">
                  <a16:creationId xmlns:a16="http://schemas.microsoft.com/office/drawing/2014/main" id="{C42048DD-AF1D-46F4-7932-9790DCB51144}"/>
                </a:ext>
              </a:extLst>
            </p:cNvPr>
            <p:cNvGrpSpPr/>
            <p:nvPr userDrawn="1"/>
          </p:nvGrpSpPr>
          <p:grpSpPr>
            <a:xfrm>
              <a:off x="2016789" y="1447502"/>
              <a:ext cx="217742" cy="207114"/>
              <a:chOff x="2382579" y="1208223"/>
              <a:chExt cx="217742" cy="207114"/>
            </a:xfrm>
          </p:grpSpPr>
          <p:cxnSp>
            <p:nvCxnSpPr>
              <p:cNvPr id="31" name="Rak 30">
                <a:extLst>
                  <a:ext uri="{FF2B5EF4-FFF2-40B4-BE49-F238E27FC236}">
                    <a16:creationId xmlns:a16="http://schemas.microsoft.com/office/drawing/2014/main" id="{5E386108-7241-31ED-BD60-950BA5FCF553}"/>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D6B3607D-BBDE-94F5-5481-1B14A83FCC7B}"/>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18A6EF51-496B-06FC-547B-89F9D59ED22F}"/>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56604E37-B1CF-B7BB-3FF8-35146A08479F}"/>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ak 34">
                <a:extLst>
                  <a:ext uri="{FF2B5EF4-FFF2-40B4-BE49-F238E27FC236}">
                    <a16:creationId xmlns:a16="http://schemas.microsoft.com/office/drawing/2014/main" id="{3C0AECD5-8F5C-7155-0262-213B0EF3EA9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389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ntr" presetSubtype="3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1250"/>
                                        <p:tgtEl>
                                          <p:spTgt spid="7"/>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AB007-C715-2895-644B-26FA0A6C0D4D}"/>
              </a:ext>
            </a:extLst>
          </p:cNvPr>
          <p:cNvSpPr>
            <a:spLocks noGrp="1"/>
          </p:cNvSpPr>
          <p:nvPr>
            <p:ph type="title"/>
          </p:nvPr>
        </p:nvSpPr>
        <p:spPr/>
        <p:txBody>
          <a:bodyPr/>
          <a:lstStyle/>
          <a:p>
            <a:r>
              <a:rPr lang="sv-SE" dirty="0"/>
              <a:t>Vad finns i utgångspunkter?</a:t>
            </a:r>
          </a:p>
        </p:txBody>
      </p:sp>
      <p:sp>
        <p:nvSpPr>
          <p:cNvPr id="4" name="Platshållare för innehåll 3">
            <a:extLst>
              <a:ext uri="{FF2B5EF4-FFF2-40B4-BE49-F238E27FC236}">
                <a16:creationId xmlns:a16="http://schemas.microsoft.com/office/drawing/2014/main" id="{9F0330A2-04BC-B3F0-B3FA-3E21A434C5B8}"/>
              </a:ext>
            </a:extLst>
          </p:cNvPr>
          <p:cNvSpPr>
            <a:spLocks noGrp="1"/>
          </p:cNvSpPr>
          <p:nvPr>
            <p:ph idx="1"/>
          </p:nvPr>
        </p:nvSpPr>
        <p:spPr/>
        <p:txBody>
          <a:bodyPr/>
          <a:lstStyle/>
          <a:p>
            <a:pPr marL="285750" indent="-285750">
              <a:buFont typeface="Arial" panose="020B0604020202020204" pitchFamily="34" charset="0"/>
              <a:buChar char="•"/>
            </a:pPr>
            <a:r>
              <a:rPr lang="sv-SE" sz="1600" dirty="0"/>
              <a:t>Länk till en samlingssida som guidar dig till kunskap om vårt beredskapssystem. </a:t>
            </a:r>
          </a:p>
          <a:p>
            <a:pPr marL="285750" indent="-285750">
              <a:buFont typeface="Arial" panose="020B0604020202020204" pitchFamily="34" charset="0"/>
              <a:buChar char="•"/>
            </a:pPr>
            <a:r>
              <a:rPr lang="sv-SE" sz="1600" dirty="0"/>
              <a:t>Försvarshögskolans texter och tolkningar kring sektorsansvariga myndigheters generiska roll, ansvar och mandat vid fredstida krissituationer och höjd beredskap.</a:t>
            </a:r>
          </a:p>
          <a:p>
            <a:pPr marL="285750" indent="-285750">
              <a:buFont typeface="Arial" panose="020B0604020202020204" pitchFamily="34" charset="0"/>
              <a:buChar char="•"/>
            </a:pPr>
            <a:r>
              <a:rPr lang="sv-SE" sz="1600" dirty="0"/>
              <a:t>Länk till en sammanfattning av de centrala reglerna inom krisberedskap och civilt försvar samt andra regler som är relevanta för hanteringen av samhällsstörningar. </a:t>
            </a:r>
          </a:p>
          <a:p>
            <a:pPr marL="285750" indent="-285750">
              <a:buFont typeface="Arial" panose="020B0604020202020204" pitchFamily="34" charset="0"/>
              <a:buChar char="•"/>
            </a:pPr>
            <a:r>
              <a:rPr lang="sv-SE" sz="1600" dirty="0"/>
              <a:t>Länk till målen för svensk krisberedskap och civilt försvar samt vad som menas med civil beredskap, totalförsvar och geografiskt områdesansvar.</a:t>
            </a:r>
          </a:p>
        </p:txBody>
      </p:sp>
      <p:sp>
        <p:nvSpPr>
          <p:cNvPr id="5" name="Platshållare för innehåll 4">
            <a:extLst>
              <a:ext uri="{FF2B5EF4-FFF2-40B4-BE49-F238E27FC236}">
                <a16:creationId xmlns:a16="http://schemas.microsoft.com/office/drawing/2014/main" id="{73A40214-EA7F-F61D-C07F-307B1D168809}"/>
              </a:ext>
            </a:extLst>
          </p:cNvPr>
          <p:cNvSpPr>
            <a:spLocks noGrp="1"/>
          </p:cNvSpPr>
          <p:nvPr>
            <p:ph idx="10"/>
          </p:nvPr>
        </p:nvSpPr>
        <p:spPr>
          <a:xfrm>
            <a:off x="6766306" y="2102553"/>
            <a:ext cx="4451442" cy="3760365"/>
          </a:xfrm>
        </p:spPr>
        <p:txBody>
          <a:bodyPr/>
          <a:lstStyle/>
          <a:p>
            <a:pPr marL="342900" indent="-342900">
              <a:buFont typeface="Arial" panose="020B0604020202020204" pitchFamily="34" charset="0"/>
              <a:buChar char="•"/>
            </a:pPr>
            <a:r>
              <a:rPr lang="sv-SE" sz="1600" dirty="0"/>
              <a:t>En PPT om samhällets skyddsvärden. </a:t>
            </a:r>
          </a:p>
          <a:p>
            <a:pPr marL="342900" indent="-342900">
              <a:buFont typeface="Arial" panose="020B0604020202020204" pitchFamily="34" charset="0"/>
              <a:buChar char="•"/>
            </a:pPr>
            <a:r>
              <a:rPr lang="sv-SE" sz="1600" dirty="0"/>
              <a:t>Länk till teknik och digitala verktyg, så som GIS, WIS och Rakel.  </a:t>
            </a:r>
          </a:p>
          <a:p>
            <a:pPr marL="342900" indent="-342900">
              <a:buFont typeface="Arial" panose="020B0604020202020204" pitchFamily="34" charset="0"/>
              <a:buChar char="•"/>
            </a:pPr>
            <a:r>
              <a:rPr lang="sv-SE" sz="1600" dirty="0"/>
              <a:t>Länk till aktuell MSB-finansierad forskning inom området. </a:t>
            </a:r>
          </a:p>
          <a:p>
            <a:pPr marL="342900" indent="-342900">
              <a:buFont typeface="Arial" panose="020B0604020202020204" pitchFamily="34" charset="0"/>
              <a:buChar char="•"/>
            </a:pPr>
            <a:r>
              <a:rPr lang="sv-SE" sz="1600" dirty="0"/>
              <a:t>Länk till en samlingssida för forskning om samverkan och ledning under störda förhållanden som MSB finansierat.</a:t>
            </a:r>
          </a:p>
          <a:p>
            <a:pPr marL="342900" indent="-342900">
              <a:buFont typeface="Arial" panose="020B0604020202020204" pitchFamily="34" charset="0"/>
              <a:buChar char="•"/>
            </a:pPr>
            <a:r>
              <a:rPr lang="sv-SE" sz="1600" dirty="0"/>
              <a:t>Länk till en grundläggande webbkurs om hur NATO kopplar till det civila beredskapsarbetet i Sverige.</a:t>
            </a:r>
          </a:p>
          <a:p>
            <a:r>
              <a:rPr lang="sv-SE" sz="1600" dirty="0"/>
              <a:t> </a:t>
            </a:r>
          </a:p>
        </p:txBody>
      </p:sp>
    </p:spTree>
    <p:extLst>
      <p:ext uri="{BB962C8B-B14F-4D97-AF65-F5344CB8AC3E}">
        <p14:creationId xmlns:p14="http://schemas.microsoft.com/office/powerpoint/2010/main" val="324878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43BF5-79F3-1F3A-E62F-6086145F3610}"/>
              </a:ext>
            </a:extLst>
          </p:cNvPr>
          <p:cNvSpPr>
            <a:spLocks noGrp="1"/>
          </p:cNvSpPr>
          <p:nvPr>
            <p:ph type="ctrTitle"/>
          </p:nvPr>
        </p:nvSpPr>
        <p:spPr>
          <a:xfrm>
            <a:off x="1524000" y="3429000"/>
            <a:ext cx="9144000" cy="424732"/>
          </a:xfrm>
          <a:prstGeom prst="rect">
            <a:avLst/>
          </a:prstGeom>
        </p:spPr>
        <p:txBody>
          <a:bodyPr/>
          <a:lstStyle/>
          <a:p>
            <a:pPr algn="ctr"/>
            <a:r>
              <a:rPr lang="sv-SE" sz="2400" b="0" dirty="0"/>
              <a:t>Vårt aktörsgemensamma språk</a:t>
            </a:r>
          </a:p>
        </p:txBody>
      </p:sp>
      <p:sp>
        <p:nvSpPr>
          <p:cNvPr id="3" name="Underrubrik 2">
            <a:extLst>
              <a:ext uri="{FF2B5EF4-FFF2-40B4-BE49-F238E27FC236}">
                <a16:creationId xmlns:a16="http://schemas.microsoft.com/office/drawing/2014/main" id="{9E648149-3908-6EC7-C15C-69E7DABB0E15}"/>
              </a:ext>
            </a:extLst>
          </p:cNvPr>
          <p:cNvSpPr>
            <a:spLocks noGrp="1"/>
          </p:cNvSpPr>
          <p:nvPr>
            <p:ph type="subTitle" idx="1"/>
          </p:nvPr>
        </p:nvSpPr>
        <p:spPr>
          <a:xfrm>
            <a:off x="1524000" y="2739576"/>
            <a:ext cx="9144000" cy="646331"/>
          </a:xfrm>
          <a:prstGeom prst="rect">
            <a:avLst/>
          </a:prstGeom>
        </p:spPr>
        <p:txBody>
          <a:bodyPr/>
          <a:lstStyle/>
          <a:p>
            <a:pPr algn="ctr"/>
            <a:r>
              <a:rPr lang="sv-SE" sz="4000" b="1" dirty="0"/>
              <a:t>Konceptuell grund</a:t>
            </a:r>
          </a:p>
        </p:txBody>
      </p:sp>
      <p:pic>
        <p:nvPicPr>
          <p:cNvPr id="4" name="Bildobjekt 3">
            <a:extLst>
              <a:ext uri="{FF2B5EF4-FFF2-40B4-BE49-F238E27FC236}">
                <a16:creationId xmlns:a16="http://schemas.microsoft.com/office/drawing/2014/main" id="{4985A0F0-478F-4AF0-A0D2-99FDA94BC641}"/>
              </a:ext>
            </a:extLst>
          </p:cNvPr>
          <p:cNvPicPr>
            <a:picLocks noChangeAspect="1"/>
          </p:cNvPicPr>
          <p:nvPr/>
        </p:nvPicPr>
        <p:blipFill>
          <a:blip r:embed="rId2"/>
          <a:stretch>
            <a:fillRect/>
          </a:stretch>
        </p:blipFill>
        <p:spPr>
          <a:xfrm>
            <a:off x="5691495" y="2230313"/>
            <a:ext cx="809010" cy="466170"/>
          </a:xfrm>
          <a:prstGeom prst="rect">
            <a:avLst/>
          </a:prstGeom>
        </p:spPr>
      </p:pic>
    </p:spTree>
    <p:extLst>
      <p:ext uri="{BB962C8B-B14F-4D97-AF65-F5344CB8AC3E}">
        <p14:creationId xmlns:p14="http://schemas.microsoft.com/office/powerpoint/2010/main" val="23936542"/>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250"/>
                                        <p:tgtEl>
                                          <p:spTgt spid="3">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diamond(out)">
                                      <p:cBhvr>
                                        <p:cTn id="10" dur="1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FBDDFDDF-BA1A-6A99-50AB-CEDA276760F9}"/>
              </a:ext>
            </a:extLst>
          </p:cNvPr>
          <p:cNvSpPr>
            <a:spLocks noGrp="1"/>
          </p:cNvSpPr>
          <p:nvPr>
            <p:ph type="title"/>
          </p:nvPr>
        </p:nvSpPr>
        <p:spPr>
          <a:xfrm>
            <a:off x="1764000" y="1172948"/>
            <a:ext cx="9453748" cy="535531"/>
          </a:xfrm>
        </p:spPr>
        <p:txBody>
          <a:bodyPr/>
          <a:lstStyle/>
          <a:p>
            <a:r>
              <a:rPr lang="sv-SE" dirty="0"/>
              <a:t>Vad är konceptuell grund? </a:t>
            </a:r>
          </a:p>
        </p:txBody>
      </p:sp>
      <p:sp>
        <p:nvSpPr>
          <p:cNvPr id="22" name="Platshållare för innehåll 21">
            <a:extLst>
              <a:ext uri="{FF2B5EF4-FFF2-40B4-BE49-F238E27FC236}">
                <a16:creationId xmlns:a16="http://schemas.microsoft.com/office/drawing/2014/main" id="{1C249135-E85B-C090-B5A8-AFB75A40446B}"/>
              </a:ext>
            </a:extLst>
          </p:cNvPr>
          <p:cNvSpPr>
            <a:spLocks noGrp="1"/>
          </p:cNvSpPr>
          <p:nvPr>
            <p:ph idx="1"/>
          </p:nvPr>
        </p:nvSpPr>
        <p:spPr>
          <a:xfrm>
            <a:off x="1764000" y="2102553"/>
            <a:ext cx="7348828" cy="3760365"/>
          </a:xfrm>
        </p:spPr>
        <p:txBody>
          <a:bodyPr/>
          <a:lstStyle/>
          <a:p>
            <a:r>
              <a:rPr lang="sv-SE" dirty="0"/>
              <a:t>Leveranser på denna nivå ger oss ett gemensamt språk att tänka med och att använda vid praktisk hantering av samhällsstörning, men även vid utveckling av olika arbetssätt för att åstadkomma inriktning och samordning.  </a:t>
            </a:r>
          </a:p>
          <a:p>
            <a:r>
              <a:rPr lang="sv-SE" dirty="0"/>
              <a:t>Nivån innehåller förklaringar av termer och begrepp, samt hur de hänger ihop.</a:t>
            </a:r>
          </a:p>
          <a:p>
            <a:r>
              <a:rPr lang="sv-SE" dirty="0"/>
              <a:t>Leveranser inom denna nivå skapar förutsättningar för en röd tråd mellan olika leveranser i andra nivåer av ramverket.</a:t>
            </a:r>
          </a:p>
        </p:txBody>
      </p:sp>
      <p:pic>
        <p:nvPicPr>
          <p:cNvPr id="23" name="Bildobjekt 22" descr="MSB Logotyp">
            <a:extLst>
              <a:ext uri="{FF2B5EF4-FFF2-40B4-BE49-F238E27FC236}">
                <a16:creationId xmlns:a16="http://schemas.microsoft.com/office/drawing/2014/main" id="{FBEB280E-F51C-606F-3C9B-51385C69D1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4" name="Grupp 23">
            <a:extLst>
              <a:ext uri="{FF2B5EF4-FFF2-40B4-BE49-F238E27FC236}">
                <a16:creationId xmlns:a16="http://schemas.microsoft.com/office/drawing/2014/main" id="{EF3E82F4-C8E1-CC5A-A69E-6C4FE9C9E27E}"/>
              </a:ext>
            </a:extLst>
          </p:cNvPr>
          <p:cNvGrpSpPr/>
          <p:nvPr/>
        </p:nvGrpSpPr>
        <p:grpSpPr>
          <a:xfrm>
            <a:off x="-29028" y="1222963"/>
            <a:ext cx="1441776" cy="417229"/>
            <a:chOff x="-29028" y="1222963"/>
            <a:chExt cx="1441776" cy="417229"/>
          </a:xfrm>
        </p:grpSpPr>
        <p:sp>
          <p:nvSpPr>
            <p:cNvPr id="25" name="Frihandsfigur 24">
              <a:extLst>
                <a:ext uri="{FF2B5EF4-FFF2-40B4-BE49-F238E27FC236}">
                  <a16:creationId xmlns:a16="http://schemas.microsoft.com/office/drawing/2014/main" id="{F054FF99-5BF1-B346-8DC1-477C8EFB1A5B}"/>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26" name="Platshållare för text 13">
              <a:extLst>
                <a:ext uri="{FF2B5EF4-FFF2-40B4-BE49-F238E27FC236}">
                  <a16:creationId xmlns:a16="http://schemas.microsoft.com/office/drawing/2014/main" id="{B7215CF1-70A4-B4D9-3DC5-EAFBB6DD0689}"/>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
        <p:nvSpPr>
          <p:cNvPr id="27" name="Bild 7">
            <a:extLst>
              <a:ext uri="{FF2B5EF4-FFF2-40B4-BE49-F238E27FC236}">
                <a16:creationId xmlns:a16="http://schemas.microsoft.com/office/drawing/2014/main" id="{FC6DD928-DE0F-A7A9-8A3E-B15185DD0A82}"/>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8" name="Platshållare för text 13">
            <a:extLst>
              <a:ext uri="{FF2B5EF4-FFF2-40B4-BE49-F238E27FC236}">
                <a16:creationId xmlns:a16="http://schemas.microsoft.com/office/drawing/2014/main" id="{B569AD3C-1EF8-5A02-81AE-EDCB5DBDEFA5}"/>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9" name="Rak 28">
            <a:extLst>
              <a:ext uri="{FF2B5EF4-FFF2-40B4-BE49-F238E27FC236}">
                <a16:creationId xmlns:a16="http://schemas.microsoft.com/office/drawing/2014/main" id="{679018A9-6932-5196-0B50-41456E2D1699}"/>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543EAD72-B90A-BA02-0573-EA292BD948A6}"/>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098C8C13-D8E5-49E3-CC17-8BC8F54C8F12}"/>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13545484-E1D0-A873-A170-C11F76997573}"/>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0145EF43-3E87-71FF-CF6C-D8C8551DCF8F}"/>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latshållare för text 13">
            <a:extLst>
              <a:ext uri="{FF2B5EF4-FFF2-40B4-BE49-F238E27FC236}">
                <a16:creationId xmlns:a16="http://schemas.microsoft.com/office/drawing/2014/main" id="{2B18BF09-8479-EE80-6421-30728A35D018}"/>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2" name="Grupp 1">
            <a:extLst>
              <a:ext uri="{FF2B5EF4-FFF2-40B4-BE49-F238E27FC236}">
                <a16:creationId xmlns:a16="http://schemas.microsoft.com/office/drawing/2014/main" id="{D07F35F3-BCA0-49C8-2726-8B1C14BB73EC}"/>
              </a:ext>
            </a:extLst>
          </p:cNvPr>
          <p:cNvGrpSpPr/>
          <p:nvPr/>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C0EBF52D-2D58-7786-B22B-2620032705FF}"/>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FB08A142-62CC-3917-BC68-9E1AD83AE78B}"/>
                </a:ext>
              </a:extLst>
            </p:cNvPr>
            <p:cNvGrpSpPr/>
            <p:nvPr userDrawn="1"/>
          </p:nvGrpSpPr>
          <p:grpSpPr>
            <a:xfrm>
              <a:off x="2016789" y="1447502"/>
              <a:ext cx="217742" cy="207114"/>
              <a:chOff x="2382579" y="1208223"/>
              <a:chExt cx="217742" cy="207114"/>
            </a:xfrm>
          </p:grpSpPr>
          <p:cxnSp>
            <p:nvCxnSpPr>
              <p:cNvPr id="14" name="Rak 13">
                <a:extLst>
                  <a:ext uri="{FF2B5EF4-FFF2-40B4-BE49-F238E27FC236}">
                    <a16:creationId xmlns:a16="http://schemas.microsoft.com/office/drawing/2014/main" id="{91899DC1-1580-64AD-F7DA-85D5D0A27567}"/>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FFBF3D8B-3997-FF00-336D-532A1ECA61F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E9474DC-C108-C1DE-6BF8-A9EE571BEA5A}"/>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E685D61F-32C7-22E6-518C-16FC5253A2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63F32E95-36C8-E33A-FD18-1DBE5BD91D4A}"/>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9" name="Ellips 18">
            <a:hlinkClick r:id="rId3" action="ppaction://hlinksldjump"/>
            <a:extLst>
              <a:ext uri="{FF2B5EF4-FFF2-40B4-BE49-F238E27FC236}">
                <a16:creationId xmlns:a16="http://schemas.microsoft.com/office/drawing/2014/main" id="{93EBAB46-494D-22A0-9F6C-8CFB5435E22C}"/>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836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ntr" presetSubtype="3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out)">
                                      <p:cBhvr>
                                        <p:cTn id="12" dur="1250"/>
                                        <p:tgtEl>
                                          <p:spTgt spid="21"/>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DA955-5386-7D57-DA06-5E139CB371CE}"/>
              </a:ext>
            </a:extLst>
          </p:cNvPr>
          <p:cNvSpPr>
            <a:spLocks noGrp="1"/>
          </p:cNvSpPr>
          <p:nvPr>
            <p:ph type="title"/>
          </p:nvPr>
        </p:nvSpPr>
        <p:spPr>
          <a:xfrm>
            <a:off x="1758811" y="748518"/>
            <a:ext cx="9453748" cy="541926"/>
          </a:xfrm>
        </p:spPr>
        <p:txBody>
          <a:bodyPr/>
          <a:lstStyle/>
          <a:p>
            <a:r>
              <a:rPr lang="sv-SE" dirty="0"/>
              <a:t>Vad finns på denna nivå? </a:t>
            </a:r>
          </a:p>
        </p:txBody>
      </p:sp>
      <p:grpSp>
        <p:nvGrpSpPr>
          <p:cNvPr id="10" name="Grupp 9">
            <a:extLst>
              <a:ext uri="{FF2B5EF4-FFF2-40B4-BE49-F238E27FC236}">
                <a16:creationId xmlns:a16="http://schemas.microsoft.com/office/drawing/2014/main" id="{C6F9C4C7-26CE-1FF0-49D8-B3ED2028C1E2}"/>
              </a:ext>
            </a:extLst>
          </p:cNvPr>
          <p:cNvGrpSpPr/>
          <p:nvPr/>
        </p:nvGrpSpPr>
        <p:grpSpPr>
          <a:xfrm>
            <a:off x="1065940" y="1832553"/>
            <a:ext cx="539998" cy="540000"/>
            <a:chOff x="1019039" y="2300603"/>
            <a:chExt cx="539998" cy="540000"/>
          </a:xfrm>
        </p:grpSpPr>
        <p:sp>
          <p:nvSpPr>
            <p:cNvPr id="7" name="Ellips 6">
              <a:hlinkClick r:id="rId3"/>
              <a:extLst>
                <a:ext uri="{FF2B5EF4-FFF2-40B4-BE49-F238E27FC236}">
                  <a16:creationId xmlns:a16="http://schemas.microsoft.com/office/drawing/2014/main" id="{3F4FEDC8-1D75-9DEC-5E28-5ED76B0F4202}"/>
                </a:ext>
              </a:extLst>
            </p:cNvPr>
            <p:cNvSpPr/>
            <p:nvPr/>
          </p:nvSpPr>
          <p:spPr>
            <a:xfrm>
              <a:off x="1019039" y="2300603"/>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Bild 5">
              <a:hlinkClick r:id="rId4"/>
              <a:extLst>
                <a:ext uri="{FF2B5EF4-FFF2-40B4-BE49-F238E27FC236}">
                  <a16:creationId xmlns:a16="http://schemas.microsoft.com/office/drawing/2014/main" id="{92666A48-D5F9-0212-1B8D-0437241ECF4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2435603"/>
              <a:ext cx="244884" cy="270000"/>
            </a:xfrm>
            <a:prstGeom prst="rect">
              <a:avLst/>
            </a:prstGeom>
          </p:spPr>
        </p:pic>
      </p:grpSp>
      <p:graphicFrame>
        <p:nvGraphicFramePr>
          <p:cNvPr id="5" name="Platshållare för innehåll 10">
            <a:extLst>
              <a:ext uri="{FF2B5EF4-FFF2-40B4-BE49-F238E27FC236}">
                <a16:creationId xmlns:a16="http://schemas.microsoft.com/office/drawing/2014/main" id="{6E771B88-B577-EAC8-A734-0E6F3EE1E96D}"/>
              </a:ext>
            </a:extLst>
          </p:cNvPr>
          <p:cNvGraphicFramePr>
            <a:graphicFrameLocks/>
          </p:cNvGraphicFramePr>
          <p:nvPr>
            <p:extLst>
              <p:ext uri="{D42A27DB-BD31-4B8C-83A1-F6EECF244321}">
                <p14:modId xmlns:p14="http://schemas.microsoft.com/office/powerpoint/2010/main" val="472811233"/>
              </p:ext>
            </p:extLst>
          </p:nvPr>
        </p:nvGraphicFramePr>
        <p:xfrm>
          <a:off x="1797732" y="1406093"/>
          <a:ext cx="6226896" cy="4474320"/>
        </p:xfrm>
        <a:graphic>
          <a:graphicData uri="http://schemas.openxmlformats.org/drawingml/2006/table">
            <a:tbl>
              <a:tblPr firstRow="1" bandRow="1">
                <a:tableStyleId>{2D5ABB26-0587-4C30-8999-92F81FD0307C}</a:tableStyleId>
              </a:tblPr>
              <a:tblGrid>
                <a:gridCol w="1156132">
                  <a:extLst>
                    <a:ext uri="{9D8B030D-6E8A-4147-A177-3AD203B41FA5}">
                      <a16:colId xmlns:a16="http://schemas.microsoft.com/office/drawing/2014/main" val="3037781068"/>
                    </a:ext>
                  </a:extLst>
                </a:gridCol>
                <a:gridCol w="5070764">
                  <a:extLst>
                    <a:ext uri="{9D8B030D-6E8A-4147-A177-3AD203B41FA5}">
                      <a16:colId xmlns:a16="http://schemas.microsoft.com/office/drawing/2014/main" val="1869187202"/>
                    </a:ext>
                  </a:extLst>
                </a:gridCol>
              </a:tblGrid>
              <a:tr h="370840">
                <a:tc>
                  <a:txBody>
                    <a:bodyPr/>
                    <a:lstStyle/>
                    <a:p>
                      <a:r>
                        <a:rPr lang="sv-SE" sz="1400" b="1" dirty="0">
                          <a:solidFill>
                            <a:schemeClr val="tx1"/>
                          </a:solidFill>
                          <a:latin typeface="+mj-lt"/>
                        </a:rPr>
                        <a:t>Centrala </a:t>
                      </a:r>
                      <a:br>
                        <a:rPr lang="sv-SE" sz="1400" b="1" dirty="0">
                          <a:solidFill>
                            <a:schemeClr val="tx1"/>
                          </a:solidFill>
                          <a:latin typeface="+mj-lt"/>
                        </a:rPr>
                      </a:br>
                      <a:r>
                        <a:rPr lang="sv-SE" sz="1400" b="1" dirty="0">
                          <a:solidFill>
                            <a:schemeClr val="tx1"/>
                          </a:solidFill>
                          <a:latin typeface="+mj-lt"/>
                        </a:rPr>
                        <a:t>koncept</a:t>
                      </a:r>
                    </a:p>
                  </a:txBody>
                  <a:tcPr marL="127440" marR="127440" marT="81720" marB="81720" anchor="ctr">
                    <a:lnR w="12700" cap="flat" cmpd="sng" algn="ctr">
                      <a:noFill/>
                      <a:prstDash val="solid"/>
                      <a:round/>
                      <a:headEnd type="none" w="med" len="med"/>
                      <a:tailEnd type="none" w="med" len="med"/>
                    </a:lnR>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Innehåller förklaringar och resonemang om några av de mest centrala termerna och begreppen inom området samverkan och ledning. </a:t>
                      </a:r>
                    </a:p>
                  </a:txBody>
                  <a:tcPr marL="127440" marR="127440" marT="153720" marB="153720" anchor="ctr">
                    <a:lnL w="12700" cap="flat" cmpd="sng" algn="ctr">
                      <a:noFill/>
                      <a:prstDash val="solid"/>
                      <a:round/>
                      <a:headEnd type="none" w="med" len="med"/>
                      <a:tailEnd type="none" w="med" len="med"/>
                    </a:lnL>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999113020"/>
                  </a:ext>
                </a:extLst>
              </a:tr>
              <a:tr h="370840">
                <a:tc>
                  <a:txBody>
                    <a:bodyPr/>
                    <a:lstStyle/>
                    <a:p>
                      <a:r>
                        <a:rPr lang="sv-SE" sz="1400" b="1" dirty="0">
                          <a:solidFill>
                            <a:schemeClr val="tx1"/>
                          </a:solidFill>
                          <a:latin typeface="+mj-lt"/>
                        </a:rPr>
                        <a:t>Fyra </a:t>
                      </a:r>
                      <a:br>
                        <a:rPr lang="sv-SE" sz="1400" b="1" dirty="0">
                          <a:solidFill>
                            <a:schemeClr val="tx1"/>
                          </a:solidFill>
                          <a:latin typeface="+mj-lt"/>
                        </a:rPr>
                      </a:br>
                      <a:r>
                        <a:rPr lang="sv-SE" sz="1400" b="1" dirty="0">
                          <a:solidFill>
                            <a:schemeClr val="tx1"/>
                          </a:solidFill>
                          <a:latin typeface="+mj-lt"/>
                        </a:rPr>
                        <a:t>scenarier</a:t>
                      </a: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Fyra scenarier som visar på praktiska exempel på hur termer och begrepp kan sättas i en kontext.</a:t>
                      </a: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32181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a:solidFill>
                            <a:schemeClr val="tx1"/>
                          </a:solidFill>
                          <a:latin typeface="+mn-lt"/>
                          <a:ea typeface="+mn-ea"/>
                          <a:cs typeface="+mn-cs"/>
                        </a:rPr>
                        <a:t>Termbank</a:t>
                      </a:r>
                    </a:p>
                    <a:p>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Ett första steg till en termbank med de mest centrala termerna inom området samverkan och ledning. </a:t>
                      </a: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976727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a:solidFill>
                            <a:schemeClr val="tx1"/>
                          </a:solidFill>
                          <a:latin typeface="+mn-lt"/>
                          <a:ea typeface="+mn-ea"/>
                          <a:cs typeface="+mn-cs"/>
                        </a:rPr>
                        <a:t>Makt och normer</a:t>
                      </a:r>
                    </a:p>
                    <a:p>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solidFill>
                            <a:schemeClr val="tx1"/>
                          </a:solidFill>
                          <a:latin typeface="Arial" panose="020B0604020202020204" pitchFamily="34" charset="0"/>
                          <a:cs typeface="Arial" panose="020B0604020202020204" pitchFamily="34" charset="0"/>
                        </a:rPr>
                        <a:t>En text om makt och normer inom samverkan och 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solidFill>
                          <a:schemeClr val="tx1"/>
                        </a:solidFill>
                        <a:latin typeface="Arial" panose="020B0604020202020204" pitchFamily="34" charset="0"/>
                        <a:cs typeface="Arial" panose="020B0604020202020204" pitchFamily="34" charset="0"/>
                      </a:endParaRP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382369360"/>
                  </a:ext>
                </a:extLst>
              </a:tr>
              <a:tr h="370840">
                <a:tc>
                  <a:txBody>
                    <a:bodyPr/>
                    <a:lstStyle/>
                    <a:p>
                      <a:r>
                        <a:rPr lang="sv-SE" sz="1400" b="1">
                          <a:solidFill>
                            <a:schemeClr val="tx1"/>
                          </a:solidFill>
                          <a:latin typeface="+mj-lt"/>
                        </a:rPr>
                        <a:t>Ledarskap</a:t>
                      </a:r>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solidFill>
                            <a:schemeClr val="tx1"/>
                          </a:solidFill>
                          <a:latin typeface="Arial" panose="020B0604020202020204" pitchFamily="34" charset="0"/>
                          <a:cs typeface="Arial" panose="020B0604020202020204" pitchFamily="34" charset="0"/>
                        </a:rPr>
                        <a:t>En text om ledarskap i det aktörsgemensamma sammanhanget</a:t>
                      </a:r>
                      <a:endParaRPr lang="sv-SE" sz="1400" dirty="0">
                        <a:solidFill>
                          <a:schemeClr val="tx1"/>
                        </a:solidFill>
                        <a:latin typeface="Arial" panose="020B0604020202020204" pitchFamily="34" charset="0"/>
                        <a:cs typeface="Arial" panose="020B0604020202020204" pitchFamily="34" charset="0"/>
                      </a:endParaRP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630011651"/>
                  </a:ext>
                </a:extLst>
              </a:tr>
              <a:tr h="370840">
                <a:tc>
                  <a:txBody>
                    <a:bodyPr/>
                    <a:lstStyle/>
                    <a:p>
                      <a:r>
                        <a:rPr lang="sv-SE" sz="1400" b="1" dirty="0">
                          <a:solidFill>
                            <a:schemeClr val="tx1"/>
                          </a:solidFill>
                          <a:latin typeface="+mj-lt"/>
                        </a:rPr>
                        <a:t>2 </a:t>
                      </a:r>
                      <a:r>
                        <a:rPr lang="sv-SE" sz="1400" b="1" dirty="0" err="1">
                          <a:solidFill>
                            <a:schemeClr val="tx1"/>
                          </a:solidFill>
                          <a:latin typeface="+mj-lt"/>
                        </a:rPr>
                        <a:t>st</a:t>
                      </a:r>
                      <a:r>
                        <a:rPr lang="sv-SE" sz="1400" b="1" dirty="0">
                          <a:solidFill>
                            <a:schemeClr val="tx1"/>
                          </a:solidFill>
                          <a:latin typeface="+mj-lt"/>
                        </a:rPr>
                        <a:t> PPT</a:t>
                      </a: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En lång och en kort som presenterar Centrala koncept</a:t>
                      </a: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823930607"/>
                  </a:ext>
                </a:extLst>
              </a:tr>
            </a:tbl>
          </a:graphicData>
        </a:graphic>
      </p:graphicFrame>
      <p:grpSp>
        <p:nvGrpSpPr>
          <p:cNvPr id="12" name="Grupp 11">
            <a:extLst>
              <a:ext uri="{FF2B5EF4-FFF2-40B4-BE49-F238E27FC236}">
                <a16:creationId xmlns:a16="http://schemas.microsoft.com/office/drawing/2014/main" id="{4ED3434E-CC9F-4C5F-A51D-78FFE9EC6B34}"/>
              </a:ext>
            </a:extLst>
          </p:cNvPr>
          <p:cNvGrpSpPr/>
          <p:nvPr/>
        </p:nvGrpSpPr>
        <p:grpSpPr>
          <a:xfrm>
            <a:off x="1082079" y="2520701"/>
            <a:ext cx="539998" cy="540000"/>
            <a:chOff x="1019039" y="3127918"/>
            <a:chExt cx="539998" cy="540000"/>
          </a:xfrm>
        </p:grpSpPr>
        <p:sp>
          <p:nvSpPr>
            <p:cNvPr id="13" name="Ellips 12">
              <a:hlinkClick r:id="rId7"/>
              <a:extLst>
                <a:ext uri="{FF2B5EF4-FFF2-40B4-BE49-F238E27FC236}">
                  <a16:creationId xmlns:a16="http://schemas.microsoft.com/office/drawing/2014/main" id="{AF592CA2-3CA5-4AF6-8C2C-86A155726112}"/>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14" name="Bild 13">
              <a:hlinkClick r:id="rId8"/>
              <a:extLst>
                <a:ext uri="{FF2B5EF4-FFF2-40B4-BE49-F238E27FC236}">
                  <a16:creationId xmlns:a16="http://schemas.microsoft.com/office/drawing/2014/main" id="{FE80995A-97ED-4493-BB3C-2E2CA3F5043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3261755"/>
              <a:ext cx="244884" cy="270000"/>
            </a:xfrm>
            <a:prstGeom prst="rect">
              <a:avLst/>
            </a:prstGeom>
          </p:spPr>
        </p:pic>
      </p:grpSp>
      <p:pic>
        <p:nvPicPr>
          <p:cNvPr id="20" name="Bildobjekt 19">
            <a:extLst>
              <a:ext uri="{FF2B5EF4-FFF2-40B4-BE49-F238E27FC236}">
                <a16:creationId xmlns:a16="http://schemas.microsoft.com/office/drawing/2014/main" id="{0D76E16D-012A-4FC8-8ECA-99139FF041B4}"/>
              </a:ext>
            </a:extLst>
          </p:cNvPr>
          <p:cNvPicPr>
            <a:picLocks noChangeAspect="1"/>
          </p:cNvPicPr>
          <p:nvPr/>
        </p:nvPicPr>
        <p:blipFill rotWithShape="1">
          <a:blip r:embed="rId9"/>
          <a:srcRect r="2887"/>
          <a:stretch/>
        </p:blipFill>
        <p:spPr>
          <a:xfrm>
            <a:off x="8682169" y="1406093"/>
            <a:ext cx="3189790" cy="4551234"/>
          </a:xfrm>
          <a:prstGeom prst="rect">
            <a:avLst/>
          </a:prstGeom>
          <a:effectLst>
            <a:outerShdw blurRad="50800" dist="38100" dir="2700000" algn="tl" rotWithShape="0">
              <a:prstClr val="black">
                <a:alpha val="40000"/>
              </a:prstClr>
            </a:outerShdw>
          </a:effectLst>
        </p:spPr>
      </p:pic>
      <p:grpSp>
        <p:nvGrpSpPr>
          <p:cNvPr id="17" name="Grupp 16">
            <a:extLst>
              <a:ext uri="{FF2B5EF4-FFF2-40B4-BE49-F238E27FC236}">
                <a16:creationId xmlns:a16="http://schemas.microsoft.com/office/drawing/2014/main" id="{ECFE5CC8-22C9-4214-B361-327DB7562167}"/>
              </a:ext>
            </a:extLst>
          </p:cNvPr>
          <p:cNvGrpSpPr/>
          <p:nvPr/>
        </p:nvGrpSpPr>
        <p:grpSpPr>
          <a:xfrm>
            <a:off x="1065940" y="3269848"/>
            <a:ext cx="539998" cy="540000"/>
            <a:chOff x="1019039" y="3127918"/>
            <a:chExt cx="539998" cy="540000"/>
          </a:xfrm>
        </p:grpSpPr>
        <p:sp>
          <p:nvSpPr>
            <p:cNvPr id="19" name="Ellips 18">
              <a:hlinkClick r:id="rId7"/>
              <a:extLst>
                <a:ext uri="{FF2B5EF4-FFF2-40B4-BE49-F238E27FC236}">
                  <a16:creationId xmlns:a16="http://schemas.microsoft.com/office/drawing/2014/main" id="{D18F1BAC-48D6-446B-90EC-C4E651F3CE51}"/>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1" name="Bild 20">
              <a:hlinkClick r:id="rId8"/>
              <a:extLst>
                <a:ext uri="{FF2B5EF4-FFF2-40B4-BE49-F238E27FC236}">
                  <a16:creationId xmlns:a16="http://schemas.microsoft.com/office/drawing/2014/main" id="{7AB33752-981C-4621-8AAF-37F1AB43874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3261755"/>
              <a:ext cx="244884" cy="270000"/>
            </a:xfrm>
            <a:prstGeom prst="rect">
              <a:avLst/>
            </a:prstGeom>
          </p:spPr>
        </p:pic>
      </p:grpSp>
      <p:grpSp>
        <p:nvGrpSpPr>
          <p:cNvPr id="22" name="Grupp 21">
            <a:extLst>
              <a:ext uri="{FF2B5EF4-FFF2-40B4-BE49-F238E27FC236}">
                <a16:creationId xmlns:a16="http://schemas.microsoft.com/office/drawing/2014/main" id="{DA7E3EDD-7FE4-4CA3-ACD7-6EB443AAE851}"/>
              </a:ext>
            </a:extLst>
          </p:cNvPr>
          <p:cNvGrpSpPr/>
          <p:nvPr/>
        </p:nvGrpSpPr>
        <p:grpSpPr>
          <a:xfrm>
            <a:off x="1082368" y="3976638"/>
            <a:ext cx="539998" cy="540000"/>
            <a:chOff x="1019039" y="3127918"/>
            <a:chExt cx="539998" cy="540000"/>
          </a:xfrm>
        </p:grpSpPr>
        <p:sp>
          <p:nvSpPr>
            <p:cNvPr id="23" name="Ellips 22">
              <a:hlinkClick r:id="rId7"/>
              <a:extLst>
                <a:ext uri="{FF2B5EF4-FFF2-40B4-BE49-F238E27FC236}">
                  <a16:creationId xmlns:a16="http://schemas.microsoft.com/office/drawing/2014/main" id="{A7F05324-1FF6-4261-89F8-C323D7978F77}"/>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4" name="Bild 23">
              <a:hlinkClick r:id="rId8"/>
              <a:extLst>
                <a:ext uri="{FF2B5EF4-FFF2-40B4-BE49-F238E27FC236}">
                  <a16:creationId xmlns:a16="http://schemas.microsoft.com/office/drawing/2014/main" id="{C4A15BEE-80E5-479B-8E45-782E063564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3261755"/>
              <a:ext cx="244884" cy="270000"/>
            </a:xfrm>
            <a:prstGeom prst="rect">
              <a:avLst/>
            </a:prstGeom>
          </p:spPr>
        </p:pic>
      </p:grpSp>
      <p:grpSp>
        <p:nvGrpSpPr>
          <p:cNvPr id="25" name="Grupp 24">
            <a:extLst>
              <a:ext uri="{FF2B5EF4-FFF2-40B4-BE49-F238E27FC236}">
                <a16:creationId xmlns:a16="http://schemas.microsoft.com/office/drawing/2014/main" id="{433CB409-F886-4446-9DCB-36A25D452872}"/>
              </a:ext>
            </a:extLst>
          </p:cNvPr>
          <p:cNvGrpSpPr/>
          <p:nvPr/>
        </p:nvGrpSpPr>
        <p:grpSpPr>
          <a:xfrm>
            <a:off x="1078640" y="4707143"/>
            <a:ext cx="539998" cy="540000"/>
            <a:chOff x="1019039" y="3127918"/>
            <a:chExt cx="539998" cy="540000"/>
          </a:xfrm>
        </p:grpSpPr>
        <p:sp>
          <p:nvSpPr>
            <p:cNvPr id="28" name="Ellips 27">
              <a:hlinkClick r:id="rId7"/>
              <a:extLst>
                <a:ext uri="{FF2B5EF4-FFF2-40B4-BE49-F238E27FC236}">
                  <a16:creationId xmlns:a16="http://schemas.microsoft.com/office/drawing/2014/main" id="{1FB69787-DE42-4E2D-B87F-17E726802DFA}"/>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Bild 28">
              <a:hlinkClick r:id="rId8"/>
              <a:extLst>
                <a:ext uri="{FF2B5EF4-FFF2-40B4-BE49-F238E27FC236}">
                  <a16:creationId xmlns:a16="http://schemas.microsoft.com/office/drawing/2014/main" id="{2F92FBA6-1CF5-46C1-9164-BBA78619108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3261755"/>
              <a:ext cx="244884" cy="270000"/>
            </a:xfrm>
            <a:prstGeom prst="rect">
              <a:avLst/>
            </a:prstGeom>
          </p:spPr>
        </p:pic>
      </p:grpSp>
      <p:sp>
        <p:nvSpPr>
          <p:cNvPr id="30" name="Ellips 29">
            <a:hlinkClick r:id="rId10"/>
            <a:extLst>
              <a:ext uri="{FF2B5EF4-FFF2-40B4-BE49-F238E27FC236}">
                <a16:creationId xmlns:a16="http://schemas.microsoft.com/office/drawing/2014/main" id="{37A7BEC4-2DA5-4593-ADEB-AE492A82A321}"/>
              </a:ext>
            </a:extLst>
          </p:cNvPr>
          <p:cNvSpPr/>
          <p:nvPr/>
        </p:nvSpPr>
        <p:spPr>
          <a:xfrm>
            <a:off x="468145" y="5403540"/>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Ellips 31">
            <a:hlinkClick r:id="rId10"/>
            <a:extLst>
              <a:ext uri="{FF2B5EF4-FFF2-40B4-BE49-F238E27FC236}">
                <a16:creationId xmlns:a16="http://schemas.microsoft.com/office/drawing/2014/main" id="{4C9A0640-66CA-4471-A4F7-2D2F13EF0063}"/>
              </a:ext>
            </a:extLst>
          </p:cNvPr>
          <p:cNvSpPr/>
          <p:nvPr/>
        </p:nvSpPr>
        <p:spPr>
          <a:xfrm>
            <a:off x="1091340" y="5403540"/>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3" name="Bild 32">
            <a:hlinkClick r:id="rId10"/>
            <a:extLst>
              <a:ext uri="{FF2B5EF4-FFF2-40B4-BE49-F238E27FC236}">
                <a16:creationId xmlns:a16="http://schemas.microsoft.com/office/drawing/2014/main" id="{E06AE171-9B00-4217-8AA4-6C50C3BACB0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276376" y="5538540"/>
            <a:ext cx="207209" cy="270000"/>
          </a:xfrm>
          <a:prstGeom prst="rect">
            <a:avLst/>
          </a:prstGeom>
        </p:spPr>
      </p:pic>
      <p:pic>
        <p:nvPicPr>
          <p:cNvPr id="34" name="Bild 33">
            <a:hlinkClick r:id="rId10"/>
            <a:extLst>
              <a:ext uri="{FF2B5EF4-FFF2-40B4-BE49-F238E27FC236}">
                <a16:creationId xmlns:a16="http://schemas.microsoft.com/office/drawing/2014/main" id="{1510E0C2-FE42-4E43-B756-28A1DBB3864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8203" y="5538540"/>
            <a:ext cx="207209" cy="270000"/>
          </a:xfrm>
          <a:prstGeom prst="rect">
            <a:avLst/>
          </a:prstGeom>
        </p:spPr>
      </p:pic>
    </p:spTree>
    <p:extLst>
      <p:ext uri="{BB962C8B-B14F-4D97-AF65-F5344CB8AC3E}">
        <p14:creationId xmlns:p14="http://schemas.microsoft.com/office/powerpoint/2010/main" val="35381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D33F1113-1B09-8E0E-A778-3DF3A2CD9051}"/>
              </a:ext>
            </a:extLst>
          </p:cNvPr>
          <p:cNvSpPr>
            <a:spLocks noGrp="1"/>
          </p:cNvSpPr>
          <p:nvPr>
            <p:ph type="ctrTitle"/>
          </p:nvPr>
        </p:nvSpPr>
        <p:spPr>
          <a:xfrm>
            <a:off x="1524000" y="3565485"/>
            <a:ext cx="9144000" cy="424732"/>
          </a:xfrm>
          <a:prstGeom prst="rect">
            <a:avLst/>
          </a:prstGeom>
        </p:spPr>
        <p:txBody>
          <a:bodyPr/>
          <a:lstStyle/>
          <a:p>
            <a:pPr algn="ctr"/>
            <a:r>
              <a:rPr lang="sv-SE" sz="2400" b="0" dirty="0"/>
              <a:t>Sätt att tänka som påverkar vårt agerande</a:t>
            </a:r>
          </a:p>
        </p:txBody>
      </p:sp>
      <p:sp>
        <p:nvSpPr>
          <p:cNvPr id="15" name="Underrubrik 14">
            <a:extLst>
              <a:ext uri="{FF2B5EF4-FFF2-40B4-BE49-F238E27FC236}">
                <a16:creationId xmlns:a16="http://schemas.microsoft.com/office/drawing/2014/main" id="{3E569DFE-11A2-34F1-9E7C-75508BA26174}"/>
              </a:ext>
            </a:extLst>
          </p:cNvPr>
          <p:cNvSpPr>
            <a:spLocks noGrp="1"/>
          </p:cNvSpPr>
          <p:nvPr>
            <p:ph type="subTitle" idx="1"/>
          </p:nvPr>
        </p:nvSpPr>
        <p:spPr>
          <a:xfrm>
            <a:off x="1524000" y="2876061"/>
            <a:ext cx="9144000" cy="646331"/>
          </a:xfrm>
          <a:prstGeom prst="rect">
            <a:avLst/>
          </a:prstGeom>
        </p:spPr>
        <p:txBody>
          <a:bodyPr/>
          <a:lstStyle/>
          <a:p>
            <a:pPr algn="ctr"/>
            <a:r>
              <a:rPr lang="sv-SE" sz="4000" b="1" dirty="0"/>
              <a:t>Förhållningssätt</a:t>
            </a:r>
          </a:p>
        </p:txBody>
      </p:sp>
      <p:pic>
        <p:nvPicPr>
          <p:cNvPr id="4" name="Bildobjekt 3">
            <a:extLst>
              <a:ext uri="{FF2B5EF4-FFF2-40B4-BE49-F238E27FC236}">
                <a16:creationId xmlns:a16="http://schemas.microsoft.com/office/drawing/2014/main" id="{491BE59B-B516-4044-B5F4-33829E509A65}"/>
              </a:ext>
            </a:extLst>
          </p:cNvPr>
          <p:cNvPicPr>
            <a:picLocks noChangeAspect="1"/>
          </p:cNvPicPr>
          <p:nvPr/>
        </p:nvPicPr>
        <p:blipFill>
          <a:blip r:embed="rId2"/>
          <a:stretch>
            <a:fillRect/>
          </a:stretch>
        </p:blipFill>
        <p:spPr>
          <a:xfrm>
            <a:off x="5772834" y="2098887"/>
            <a:ext cx="646331" cy="646331"/>
          </a:xfrm>
          <a:prstGeom prst="rect">
            <a:avLst/>
          </a:prstGeom>
        </p:spPr>
      </p:pic>
    </p:spTree>
    <p:extLst>
      <p:ext uri="{BB962C8B-B14F-4D97-AF65-F5344CB8AC3E}">
        <p14:creationId xmlns:p14="http://schemas.microsoft.com/office/powerpoint/2010/main" val="679924144"/>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amond(out)">
                                      <p:cBhvr>
                                        <p:cTn id="7" dur="1250"/>
                                        <p:tgtEl>
                                          <p:spTgt spid="15">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14"/>
                                        </p:tgtEl>
                                        <p:attrNameLst>
                                          <p:attrName>style.visibility</p:attrName>
                                        </p:attrNameLst>
                                      </p:cBhvr>
                                      <p:to>
                                        <p:strVal val="visible"/>
                                      </p:to>
                                    </p:set>
                                    <p:animEffect transition="in" filter="diamond(out)">
                                      <p:cBhvr>
                                        <p:cTn id="10" dur="125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B13F4986-D385-CD9C-A3F5-0A533E7BD73D}"/>
              </a:ext>
            </a:extLst>
          </p:cNvPr>
          <p:cNvSpPr>
            <a:spLocks noGrp="1"/>
          </p:cNvSpPr>
          <p:nvPr>
            <p:ph type="title"/>
          </p:nvPr>
        </p:nvSpPr>
        <p:spPr>
          <a:xfrm>
            <a:off x="1764000" y="1172948"/>
            <a:ext cx="9453748" cy="535531"/>
          </a:xfrm>
        </p:spPr>
        <p:txBody>
          <a:bodyPr/>
          <a:lstStyle/>
          <a:p>
            <a:r>
              <a:rPr lang="sv-SE" dirty="0"/>
              <a:t>Vad är förhållningssätt? </a:t>
            </a:r>
          </a:p>
        </p:txBody>
      </p:sp>
      <p:sp>
        <p:nvSpPr>
          <p:cNvPr id="16" name="Platshållare för innehåll 15">
            <a:extLst>
              <a:ext uri="{FF2B5EF4-FFF2-40B4-BE49-F238E27FC236}">
                <a16:creationId xmlns:a16="http://schemas.microsoft.com/office/drawing/2014/main" id="{69684917-A62A-F25B-24E2-4DF6FF105D07}"/>
              </a:ext>
            </a:extLst>
          </p:cNvPr>
          <p:cNvSpPr>
            <a:spLocks noGrp="1"/>
          </p:cNvSpPr>
          <p:nvPr>
            <p:ph idx="1"/>
          </p:nvPr>
        </p:nvSpPr>
        <p:spPr>
          <a:xfrm>
            <a:off x="1763999" y="2102553"/>
            <a:ext cx="6237001" cy="3760365"/>
          </a:xfrm>
        </p:spPr>
        <p:txBody>
          <a:bodyPr/>
          <a:lstStyle/>
          <a:p>
            <a:r>
              <a:rPr lang="sv-SE" dirty="0"/>
              <a:t>Förhållningssätten är sätt att tänka som påverkar våra resonemang, attityder och agerande.</a:t>
            </a:r>
          </a:p>
          <a:p>
            <a:r>
              <a:rPr lang="sv-SE" dirty="0"/>
              <a:t>De hjälper oss att motverka vanliga brister vid hanteringen av samhällsstörningar.</a:t>
            </a:r>
          </a:p>
          <a:p>
            <a:r>
              <a:rPr lang="sv-SE" dirty="0"/>
              <a:t>Förhållningssätt kan ses som mentala kompasser som vägleder tänkandet på ett konstruktivt sätt både i förberedande arbete och under hanteringen av samhällsstörningar. </a:t>
            </a:r>
          </a:p>
        </p:txBody>
      </p:sp>
      <p:pic>
        <p:nvPicPr>
          <p:cNvPr id="20" name="Bildobjekt 19" descr="MSB Logotyp">
            <a:extLst>
              <a:ext uri="{FF2B5EF4-FFF2-40B4-BE49-F238E27FC236}">
                <a16:creationId xmlns:a16="http://schemas.microsoft.com/office/drawing/2014/main" id="{CAC52381-3299-6819-809B-E33CA280D0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1" name="Grupp 20">
            <a:extLst>
              <a:ext uri="{FF2B5EF4-FFF2-40B4-BE49-F238E27FC236}">
                <a16:creationId xmlns:a16="http://schemas.microsoft.com/office/drawing/2014/main" id="{2648759A-8BDB-DA79-F738-0222DC182A7D}"/>
              </a:ext>
            </a:extLst>
          </p:cNvPr>
          <p:cNvGrpSpPr/>
          <p:nvPr/>
        </p:nvGrpSpPr>
        <p:grpSpPr>
          <a:xfrm>
            <a:off x="-3438" y="1222963"/>
            <a:ext cx="1441776" cy="417229"/>
            <a:chOff x="-3438" y="1222963"/>
            <a:chExt cx="1441776" cy="417229"/>
          </a:xfrm>
        </p:grpSpPr>
        <p:sp>
          <p:nvSpPr>
            <p:cNvPr id="22" name="Frihandsfigur 21">
              <a:extLst>
                <a:ext uri="{FF2B5EF4-FFF2-40B4-BE49-F238E27FC236}">
                  <a16:creationId xmlns:a16="http://schemas.microsoft.com/office/drawing/2014/main" id="{BEE2C245-D4A8-BAC9-F27C-0116419D206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23" name="Platshållare för text 13">
              <a:extLst>
                <a:ext uri="{FF2B5EF4-FFF2-40B4-BE49-F238E27FC236}">
                  <a16:creationId xmlns:a16="http://schemas.microsoft.com/office/drawing/2014/main" id="{219745B2-5C80-CFE1-CB59-DFB565DEC114}"/>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
        <p:nvSpPr>
          <p:cNvPr id="24" name="Bild 7">
            <a:extLst>
              <a:ext uri="{FF2B5EF4-FFF2-40B4-BE49-F238E27FC236}">
                <a16:creationId xmlns:a16="http://schemas.microsoft.com/office/drawing/2014/main" id="{3972EBB0-57C7-83CA-32B9-DE81ECDB1F97}"/>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5" name="Platshållare för text 13">
            <a:extLst>
              <a:ext uri="{FF2B5EF4-FFF2-40B4-BE49-F238E27FC236}">
                <a16:creationId xmlns:a16="http://schemas.microsoft.com/office/drawing/2014/main" id="{E760AE8A-8ABB-E3B9-A68F-248A57DEF7E8}"/>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6" name="Rak 25">
            <a:extLst>
              <a:ext uri="{FF2B5EF4-FFF2-40B4-BE49-F238E27FC236}">
                <a16:creationId xmlns:a16="http://schemas.microsoft.com/office/drawing/2014/main" id="{B5D912BE-4373-7ED4-0DA1-54F6C48B9AF4}"/>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EB4CD76A-76C2-0D66-F0E7-894670AC0118}"/>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51B6425A-DCDD-3D24-A6C2-65185613BEF8}"/>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D37F8804-D796-E47F-344D-D0F53C01BC82}"/>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35184C71-A5FA-961C-FDFE-325940C4473D}"/>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Platshållare för text 13">
            <a:extLst>
              <a:ext uri="{FF2B5EF4-FFF2-40B4-BE49-F238E27FC236}">
                <a16:creationId xmlns:a16="http://schemas.microsoft.com/office/drawing/2014/main" id="{16D99672-7ACE-6753-03F2-73CE3E6EA6F8}"/>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1" name="Grupp 10">
            <a:extLst>
              <a:ext uri="{FF2B5EF4-FFF2-40B4-BE49-F238E27FC236}">
                <a16:creationId xmlns:a16="http://schemas.microsoft.com/office/drawing/2014/main" id="{1312E30D-A76E-973D-46C7-14D9069BBCA6}"/>
              </a:ext>
            </a:extLst>
          </p:cNvPr>
          <p:cNvGrpSpPr/>
          <p:nvPr/>
        </p:nvGrpSpPr>
        <p:grpSpPr>
          <a:xfrm>
            <a:off x="11292308" y="173040"/>
            <a:ext cx="718458" cy="718458"/>
            <a:chOff x="1882151" y="1311096"/>
            <a:chExt cx="478559" cy="478559"/>
          </a:xfrm>
        </p:grpSpPr>
        <p:sp>
          <p:nvSpPr>
            <p:cNvPr id="12" name="Ellips 11">
              <a:extLst>
                <a:ext uri="{FF2B5EF4-FFF2-40B4-BE49-F238E27FC236}">
                  <a16:creationId xmlns:a16="http://schemas.microsoft.com/office/drawing/2014/main" id="{515EBA1D-E654-FE83-4A08-D3D61DC1347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55BC2D54-7DC8-2220-A008-3A4D6F5B41A5}"/>
                </a:ext>
              </a:extLst>
            </p:cNvPr>
            <p:cNvGrpSpPr/>
            <p:nvPr userDrawn="1"/>
          </p:nvGrpSpPr>
          <p:grpSpPr>
            <a:xfrm>
              <a:off x="2016789" y="1447502"/>
              <a:ext cx="217742" cy="207114"/>
              <a:chOff x="2382579" y="1208223"/>
              <a:chExt cx="217742" cy="207114"/>
            </a:xfrm>
          </p:grpSpPr>
          <p:cxnSp>
            <p:nvCxnSpPr>
              <p:cNvPr id="14" name="Rak 13">
                <a:extLst>
                  <a:ext uri="{FF2B5EF4-FFF2-40B4-BE49-F238E27FC236}">
                    <a16:creationId xmlns:a16="http://schemas.microsoft.com/office/drawing/2014/main" id="{6804A9A9-0B5E-307C-69B1-A51F36990BED}"/>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FAC4BBCF-7FB7-57C9-5501-B735EBD15003}"/>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C238788-C00C-7805-C619-342B714A6EEA}"/>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DC61443-CF43-D562-7103-7A8BDDBC4E0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49FCAB5C-7E86-E8B7-EB3B-2AA2025DF428}"/>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3" name="Ellips 32">
            <a:hlinkClick r:id="rId3" action="ppaction://hlinksldjump"/>
            <a:extLst>
              <a:ext uri="{FF2B5EF4-FFF2-40B4-BE49-F238E27FC236}">
                <a16:creationId xmlns:a16="http://schemas.microsoft.com/office/drawing/2014/main" id="{C330239D-39B0-006D-0235-AB7ABC02309F}"/>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4970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ntr" presetSubtype="3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out)">
                                      <p:cBhvr>
                                        <p:cTn id="12" dur="1250"/>
                                        <p:tgtEl>
                                          <p:spTgt spid="15"/>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52275B-ECBF-B246-70B3-77399D0FCBE9}"/>
              </a:ext>
            </a:extLst>
          </p:cNvPr>
          <p:cNvSpPr>
            <a:spLocks noGrp="1"/>
          </p:cNvSpPr>
          <p:nvPr>
            <p:ph type="title"/>
          </p:nvPr>
        </p:nvSpPr>
        <p:spPr>
          <a:xfrm>
            <a:off x="1764000" y="1172948"/>
            <a:ext cx="9453748" cy="535531"/>
          </a:xfrm>
        </p:spPr>
        <p:txBody>
          <a:bodyPr/>
          <a:lstStyle/>
          <a:p>
            <a:r>
              <a:rPr lang="sv-SE"/>
              <a:t>Vad finns på denna nivå? </a:t>
            </a:r>
          </a:p>
        </p:txBody>
      </p:sp>
      <p:graphicFrame>
        <p:nvGraphicFramePr>
          <p:cNvPr id="3" name="Platshållare för innehåll 10">
            <a:extLst>
              <a:ext uri="{FF2B5EF4-FFF2-40B4-BE49-F238E27FC236}">
                <a16:creationId xmlns:a16="http://schemas.microsoft.com/office/drawing/2014/main" id="{64DC060D-1ECF-647B-E98A-7C3CE13A6FF4}"/>
              </a:ext>
            </a:extLst>
          </p:cNvPr>
          <p:cNvGraphicFramePr>
            <a:graphicFrameLocks/>
          </p:cNvGraphicFramePr>
          <p:nvPr>
            <p:extLst>
              <p:ext uri="{D42A27DB-BD31-4B8C-83A1-F6EECF244321}">
                <p14:modId xmlns:p14="http://schemas.microsoft.com/office/powerpoint/2010/main" val="2265379716"/>
              </p:ext>
            </p:extLst>
          </p:nvPr>
        </p:nvGraphicFramePr>
        <p:xfrm>
          <a:off x="1763713" y="2101850"/>
          <a:ext cx="5633680" cy="2748480"/>
        </p:xfrm>
        <a:graphic>
          <a:graphicData uri="http://schemas.openxmlformats.org/drawingml/2006/table">
            <a:tbl>
              <a:tblPr firstRow="1" bandRow="1">
                <a:tableStyleId>{2D5ABB26-0587-4C30-8999-92F81FD0307C}</a:tableStyleId>
              </a:tblPr>
              <a:tblGrid>
                <a:gridCol w="1967290">
                  <a:extLst>
                    <a:ext uri="{9D8B030D-6E8A-4147-A177-3AD203B41FA5}">
                      <a16:colId xmlns:a16="http://schemas.microsoft.com/office/drawing/2014/main" val="3037781068"/>
                    </a:ext>
                  </a:extLst>
                </a:gridCol>
                <a:gridCol w="3666390">
                  <a:extLst>
                    <a:ext uri="{9D8B030D-6E8A-4147-A177-3AD203B41FA5}">
                      <a16:colId xmlns:a16="http://schemas.microsoft.com/office/drawing/2014/main" val="1869187202"/>
                    </a:ext>
                  </a:extLst>
                </a:gridCol>
              </a:tblGrid>
              <a:tr h="370840">
                <a:tc>
                  <a:txBody>
                    <a:bodyPr/>
                    <a:lstStyle/>
                    <a:p>
                      <a:r>
                        <a:rPr lang="sv-SE" sz="1400" b="1">
                          <a:solidFill>
                            <a:schemeClr val="tx1"/>
                          </a:solidFill>
                          <a:latin typeface="+mj-lt"/>
                        </a:rPr>
                        <a:t>Förhållningssätt för </a:t>
                      </a:r>
                      <a:br>
                        <a:rPr lang="sv-SE" sz="1400" b="1">
                          <a:solidFill>
                            <a:schemeClr val="tx1"/>
                          </a:solidFill>
                          <a:latin typeface="+mj-lt"/>
                        </a:rPr>
                      </a:br>
                      <a:r>
                        <a:rPr lang="sv-SE" sz="1400" b="1">
                          <a:solidFill>
                            <a:schemeClr val="tx1"/>
                          </a:solidFill>
                          <a:latin typeface="+mj-lt"/>
                        </a:rPr>
                        <a:t>effektiv hantering av samhällsstörningar</a:t>
                      </a:r>
                    </a:p>
                  </a:txBody>
                  <a:tcPr marL="127440" marR="127440" marT="81720" marB="81720" anchor="ctr">
                    <a:lnR w="12700" cap="flat" cmpd="sng" algn="ctr">
                      <a:noFill/>
                      <a:prstDash val="solid"/>
                      <a:round/>
                      <a:headEnd type="none" w="med" len="med"/>
                      <a:tailEnd type="none" w="med" len="med"/>
                    </a:lnR>
                    <a:lnB w="19050" cap="flat" cmpd="sng" algn="ctr">
                      <a:solidFill>
                        <a:schemeClr val="accent5">
                          <a:lumMod val="20000"/>
                          <a:lumOff val="80000"/>
                        </a:schemeClr>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Text och tillhörande PPT som beskriver de fem förhållningssätten: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Skapa helhetssyn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Ha perspektivförståelse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Lyssna in och kommunicera aktivt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Var proaktiv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Ta medvetna beslut</a:t>
                      </a:r>
                    </a:p>
                  </a:txBody>
                  <a:tcPr marL="127440" marR="127440" marT="153720" marB="153720" anchor="ctr">
                    <a:lnL w="12700" cap="flat" cmpd="sng" algn="ctr">
                      <a:noFill/>
                      <a:prstDash val="solid"/>
                      <a:round/>
                      <a:headEnd type="none" w="med" len="med"/>
                      <a:tailEnd type="none" w="med" len="med"/>
                    </a:lnL>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99113020"/>
                  </a:ext>
                </a:extLst>
              </a:tr>
              <a:tr h="515074">
                <a:tc>
                  <a:txBody>
                    <a:bodyPr/>
                    <a:lstStyle/>
                    <a:p>
                      <a:r>
                        <a:rPr lang="sv-SE" sz="1400" b="1">
                          <a:solidFill>
                            <a:schemeClr val="tx1"/>
                          </a:solidFill>
                          <a:latin typeface="+mj-lt"/>
                        </a:rPr>
                        <a:t>Förhållningssätt i </a:t>
                      </a:r>
                      <a:br>
                        <a:rPr lang="sv-SE" sz="1400" b="1">
                          <a:solidFill>
                            <a:schemeClr val="tx1"/>
                          </a:solidFill>
                          <a:latin typeface="+mj-lt"/>
                        </a:rPr>
                      </a:br>
                      <a:r>
                        <a:rPr lang="sv-SE" sz="1400" b="1">
                          <a:solidFill>
                            <a:schemeClr val="tx1"/>
                          </a:solidFill>
                          <a:latin typeface="+mj-lt"/>
                        </a:rPr>
                        <a:t>praktiken</a:t>
                      </a:r>
                    </a:p>
                  </a:txBody>
                  <a:tcPr marL="127440" marR="127440" marT="81720" marB="81720" anchor="ctr">
                    <a:lnR w="12700" cap="flat" cmpd="sng" algn="ctr">
                      <a:noFill/>
                      <a:prstDash val="solid"/>
                      <a:round/>
                      <a:headEnd type="none" w="med" len="med"/>
                      <a:tailEnd type="none" w="med" len="med"/>
                    </a:lnR>
                    <a:lnT w="19050" cap="flat" cmpd="sng" algn="ctr">
                      <a:solidFill>
                        <a:schemeClr val="accent5">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Exempel på hur förhållningssätten har tillämpats i praktiken baserat på intervjuer med aktörer från fem olika händelser. </a:t>
                      </a:r>
                    </a:p>
                  </a:txBody>
                  <a:tcPr marL="127440" marR="127440" marT="153720" marB="153720" anchor="ctr">
                    <a:lnL w="12700" cap="flat" cmpd="sng" algn="ctr">
                      <a:noFill/>
                      <a:prstDash val="solid"/>
                      <a:round/>
                      <a:headEnd type="none" w="med" len="med"/>
                      <a:tailEnd type="none" w="med" len="med"/>
                    </a:lnL>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432181323"/>
                  </a:ext>
                </a:extLst>
              </a:tr>
            </a:tbl>
          </a:graphicData>
        </a:graphic>
      </p:graphicFrame>
      <p:grpSp>
        <p:nvGrpSpPr>
          <p:cNvPr id="8" name="Grupp 7">
            <a:extLst>
              <a:ext uri="{FF2B5EF4-FFF2-40B4-BE49-F238E27FC236}">
                <a16:creationId xmlns:a16="http://schemas.microsoft.com/office/drawing/2014/main" id="{34A4C179-D44A-B01A-BEB6-9B2A86DC4C52}"/>
              </a:ext>
            </a:extLst>
          </p:cNvPr>
          <p:cNvGrpSpPr/>
          <p:nvPr/>
        </p:nvGrpSpPr>
        <p:grpSpPr>
          <a:xfrm>
            <a:off x="1019039" y="2480591"/>
            <a:ext cx="539998" cy="540000"/>
            <a:chOff x="1019039" y="2480591"/>
            <a:chExt cx="539998" cy="540000"/>
          </a:xfrm>
        </p:grpSpPr>
        <p:sp>
          <p:nvSpPr>
            <p:cNvPr id="11" name="Ellips 10">
              <a:hlinkClick r:id="rId3"/>
              <a:extLst>
                <a:ext uri="{FF2B5EF4-FFF2-40B4-BE49-F238E27FC236}">
                  <a16:creationId xmlns:a16="http://schemas.microsoft.com/office/drawing/2014/main" id="{AE46CF17-397B-6E83-4D31-5767757F80E0}"/>
                </a:ext>
              </a:extLst>
            </p:cNvPr>
            <p:cNvSpPr/>
            <p:nvPr/>
          </p:nvSpPr>
          <p:spPr>
            <a:xfrm>
              <a:off x="1019039" y="2480591"/>
              <a:ext cx="539998"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Bild 3">
              <a:hlinkClick r:id="rId3"/>
              <a:extLst>
                <a:ext uri="{FF2B5EF4-FFF2-40B4-BE49-F238E27FC236}">
                  <a16:creationId xmlns:a16="http://schemas.microsoft.com/office/drawing/2014/main" id="{E28B3073-382D-FAB2-8A38-4D2EFBAFA06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79296" y="2615591"/>
              <a:ext cx="244884" cy="270000"/>
            </a:xfrm>
            <a:prstGeom prst="rect">
              <a:avLst/>
            </a:prstGeom>
          </p:spPr>
        </p:pic>
      </p:grpSp>
      <p:grpSp>
        <p:nvGrpSpPr>
          <p:cNvPr id="14" name="Grupp 13">
            <a:extLst>
              <a:ext uri="{FF2B5EF4-FFF2-40B4-BE49-F238E27FC236}">
                <a16:creationId xmlns:a16="http://schemas.microsoft.com/office/drawing/2014/main" id="{8DCC317D-21E3-BF78-6E7E-9B13D64A6BD8}"/>
              </a:ext>
            </a:extLst>
          </p:cNvPr>
          <p:cNvGrpSpPr/>
          <p:nvPr/>
        </p:nvGrpSpPr>
        <p:grpSpPr>
          <a:xfrm>
            <a:off x="1019039" y="4109783"/>
            <a:ext cx="539998" cy="540000"/>
            <a:chOff x="1019039" y="4109783"/>
            <a:chExt cx="539998" cy="540000"/>
          </a:xfrm>
        </p:grpSpPr>
        <p:sp>
          <p:nvSpPr>
            <p:cNvPr id="17" name="Ellips 16">
              <a:hlinkClick r:id="rId6"/>
              <a:extLst>
                <a:ext uri="{FF2B5EF4-FFF2-40B4-BE49-F238E27FC236}">
                  <a16:creationId xmlns:a16="http://schemas.microsoft.com/office/drawing/2014/main" id="{52330A11-0ABF-B768-2D92-0B448D85808A}"/>
                </a:ext>
              </a:extLst>
            </p:cNvPr>
            <p:cNvSpPr/>
            <p:nvPr/>
          </p:nvSpPr>
          <p:spPr>
            <a:xfrm>
              <a:off x="1019039" y="4109783"/>
              <a:ext cx="539998"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Bild 4">
              <a:hlinkClick r:id="rId6"/>
              <a:extLst>
                <a:ext uri="{FF2B5EF4-FFF2-40B4-BE49-F238E27FC236}">
                  <a16:creationId xmlns:a16="http://schemas.microsoft.com/office/drawing/2014/main" id="{970D698B-7AD4-EBC4-0E71-D5B31784780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79296" y="4244783"/>
              <a:ext cx="244884" cy="270000"/>
            </a:xfrm>
            <a:prstGeom prst="rect">
              <a:avLst/>
            </a:prstGeom>
          </p:spPr>
        </p:pic>
      </p:grpSp>
      <p:grpSp>
        <p:nvGrpSpPr>
          <p:cNvPr id="13" name="Grupp 12">
            <a:extLst>
              <a:ext uri="{FF2B5EF4-FFF2-40B4-BE49-F238E27FC236}">
                <a16:creationId xmlns:a16="http://schemas.microsoft.com/office/drawing/2014/main" id="{64DD8906-77CC-6578-EF63-3B27399CAA19}"/>
              </a:ext>
            </a:extLst>
          </p:cNvPr>
          <p:cNvGrpSpPr/>
          <p:nvPr/>
        </p:nvGrpSpPr>
        <p:grpSpPr>
          <a:xfrm>
            <a:off x="1019039" y="3071719"/>
            <a:ext cx="539998" cy="540000"/>
            <a:chOff x="1019039" y="3071719"/>
            <a:chExt cx="539998" cy="540000"/>
          </a:xfrm>
        </p:grpSpPr>
        <p:sp>
          <p:nvSpPr>
            <p:cNvPr id="6" name="Ellips 5">
              <a:hlinkClick r:id="rId7"/>
              <a:extLst>
                <a:ext uri="{FF2B5EF4-FFF2-40B4-BE49-F238E27FC236}">
                  <a16:creationId xmlns:a16="http://schemas.microsoft.com/office/drawing/2014/main" id="{3AF5715C-7370-BD8A-279C-507122BD0F02}"/>
                </a:ext>
              </a:extLst>
            </p:cNvPr>
            <p:cNvSpPr/>
            <p:nvPr/>
          </p:nvSpPr>
          <p:spPr>
            <a:xfrm>
              <a:off x="1019039" y="3071719"/>
              <a:ext cx="539998"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Bild 6">
              <a:hlinkClick r:id="rId7"/>
              <a:extLst>
                <a:ext uri="{FF2B5EF4-FFF2-40B4-BE49-F238E27FC236}">
                  <a16:creationId xmlns:a16="http://schemas.microsoft.com/office/drawing/2014/main" id="{047443AC-5804-3709-334D-21EF8955926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85434" y="3206719"/>
              <a:ext cx="207209" cy="270000"/>
            </a:xfrm>
            <a:prstGeom prst="rect">
              <a:avLst/>
            </a:prstGeom>
          </p:spPr>
        </p:pic>
      </p:grpSp>
      <p:grpSp>
        <p:nvGrpSpPr>
          <p:cNvPr id="15" name="Grupp 14">
            <a:extLst>
              <a:ext uri="{FF2B5EF4-FFF2-40B4-BE49-F238E27FC236}">
                <a16:creationId xmlns:a16="http://schemas.microsoft.com/office/drawing/2014/main" id="{D367BCD9-78CD-40BB-8A4B-D8F56D2FD61B}"/>
              </a:ext>
            </a:extLst>
          </p:cNvPr>
          <p:cNvGrpSpPr/>
          <p:nvPr/>
        </p:nvGrpSpPr>
        <p:grpSpPr>
          <a:xfrm>
            <a:off x="0" y="628606"/>
            <a:ext cx="1764000" cy="535531"/>
            <a:chOff x="3058396" y="596354"/>
            <a:chExt cx="1657197" cy="480137"/>
          </a:xfrm>
        </p:grpSpPr>
        <p:sp>
          <p:nvSpPr>
            <p:cNvPr id="16" name="Bild 7">
              <a:extLst>
                <a:ext uri="{FF2B5EF4-FFF2-40B4-BE49-F238E27FC236}">
                  <a16:creationId xmlns:a16="http://schemas.microsoft.com/office/drawing/2014/main" id="{9B4453E9-F3A4-4D9F-BF4F-1EE758D66A8B}"/>
                </a:ext>
              </a:extLst>
            </p:cNvPr>
            <p:cNvSpPr/>
            <p:nvPr/>
          </p:nvSpPr>
          <p:spPr>
            <a:xfrm>
              <a:off x="3058396" y="596354"/>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Platshållare för text 13">
              <a:extLst>
                <a:ext uri="{FF2B5EF4-FFF2-40B4-BE49-F238E27FC236}">
                  <a16:creationId xmlns:a16="http://schemas.microsoft.com/office/drawing/2014/main" id="{942B9A68-44B3-4505-BBAF-0599AEF7298C}"/>
                </a:ext>
              </a:extLst>
            </p:cNvPr>
            <p:cNvSpPr txBox="1">
              <a:spLocks/>
            </p:cNvSpPr>
            <p:nvPr/>
          </p:nvSpPr>
          <p:spPr>
            <a:xfrm>
              <a:off x="3058396" y="731086"/>
              <a:ext cx="1535609" cy="220753"/>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000" b="1" i="0" u="none" strike="noStrike" kern="1200" cap="none" spc="0" normalizeH="0" baseline="0" noProof="0">
                  <a:ln>
                    <a:noFill/>
                  </a:ln>
                  <a:solidFill>
                    <a:srgbClr val="FFFFFF"/>
                  </a:solidFill>
                  <a:effectLst/>
                  <a:uLnTx/>
                  <a:uFillTx/>
                  <a:latin typeface="Century Gothic"/>
                  <a:ea typeface="+mn-ea"/>
                  <a:cs typeface="+mn-cs"/>
                </a:rPr>
                <a:t>Gemensamma grunder</a:t>
              </a:r>
            </a:p>
          </p:txBody>
        </p:sp>
      </p:grpSp>
      <p:pic>
        <p:nvPicPr>
          <p:cNvPr id="12" name="Bildobjekt 11">
            <a:extLst>
              <a:ext uri="{FF2B5EF4-FFF2-40B4-BE49-F238E27FC236}">
                <a16:creationId xmlns:a16="http://schemas.microsoft.com/office/drawing/2014/main" id="{D0D3611A-C9C4-AE8F-A6E9-CDBC690BCEA1}"/>
              </a:ext>
            </a:extLst>
          </p:cNvPr>
          <p:cNvPicPr>
            <a:picLocks noChangeAspect="1"/>
          </p:cNvPicPr>
          <p:nvPr/>
        </p:nvPicPr>
        <p:blipFill>
          <a:blip r:embed="rId10"/>
          <a:stretch>
            <a:fillRect/>
          </a:stretch>
        </p:blipFill>
        <p:spPr>
          <a:xfrm>
            <a:off x="7602069" y="1939684"/>
            <a:ext cx="1965843" cy="2804070"/>
          </a:xfrm>
          <a:prstGeom prst="rect">
            <a:avLst/>
          </a:prstGeom>
        </p:spPr>
      </p:pic>
      <p:pic>
        <p:nvPicPr>
          <p:cNvPr id="23" name="Bildobjekt 22">
            <a:extLst>
              <a:ext uri="{FF2B5EF4-FFF2-40B4-BE49-F238E27FC236}">
                <a16:creationId xmlns:a16="http://schemas.microsoft.com/office/drawing/2014/main" id="{D8B8BA66-50EB-AD6A-A5A9-EAD004EAA3F6}"/>
              </a:ext>
            </a:extLst>
          </p:cNvPr>
          <p:cNvPicPr>
            <a:picLocks noChangeAspect="1"/>
          </p:cNvPicPr>
          <p:nvPr/>
        </p:nvPicPr>
        <p:blipFill>
          <a:blip r:embed="rId11"/>
          <a:stretch>
            <a:fillRect/>
          </a:stretch>
        </p:blipFill>
        <p:spPr>
          <a:xfrm>
            <a:off x="9772588" y="1919644"/>
            <a:ext cx="2001062" cy="2844150"/>
          </a:xfrm>
          <a:prstGeom prst="rect">
            <a:avLst/>
          </a:prstGeom>
        </p:spPr>
      </p:pic>
    </p:spTree>
    <p:extLst>
      <p:ext uri="{BB962C8B-B14F-4D97-AF65-F5344CB8AC3E}">
        <p14:creationId xmlns:p14="http://schemas.microsoft.com/office/powerpoint/2010/main" val="221924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F716F1D1-D9CB-4AC5-9440-E7EE15403CCC}"/>
              </a:ext>
            </a:extLst>
          </p:cNvPr>
          <p:cNvGrpSpPr/>
          <p:nvPr/>
        </p:nvGrpSpPr>
        <p:grpSpPr>
          <a:xfrm>
            <a:off x="6094942" y="-4143"/>
            <a:ext cx="6104450" cy="6862143"/>
            <a:chOff x="6094942" y="-4143"/>
            <a:chExt cx="6104450" cy="6862143"/>
          </a:xfrm>
        </p:grpSpPr>
        <p:pic>
          <p:nvPicPr>
            <p:cNvPr id="5" name="Bildobjekt 4">
              <a:extLst>
                <a:ext uri="{FF2B5EF4-FFF2-40B4-BE49-F238E27FC236}">
                  <a16:creationId xmlns:a16="http://schemas.microsoft.com/office/drawing/2014/main" id="{D328D3FA-144F-48EA-A0B3-AA2F45E025A7}"/>
                </a:ext>
              </a:extLst>
            </p:cNvPr>
            <p:cNvPicPr>
              <a:picLocks noChangeAspect="1"/>
            </p:cNvPicPr>
            <p:nvPr/>
          </p:nvPicPr>
          <p:blipFill rotWithShape="1">
            <a:blip r:embed="rId3"/>
            <a:srcRect t="76655" b="-337"/>
            <a:stretch/>
          </p:blipFill>
          <p:spPr>
            <a:xfrm>
              <a:off x="6096000" y="5251591"/>
              <a:ext cx="6096000" cy="1606409"/>
            </a:xfrm>
            <a:prstGeom prst="rect">
              <a:avLst/>
            </a:prstGeom>
          </p:spPr>
        </p:pic>
        <p:pic>
          <p:nvPicPr>
            <p:cNvPr id="10" name="Bildobjekt 9">
              <a:extLst>
                <a:ext uri="{FF2B5EF4-FFF2-40B4-BE49-F238E27FC236}">
                  <a16:creationId xmlns:a16="http://schemas.microsoft.com/office/drawing/2014/main" id="{EB758145-DBE0-414E-8FFC-BDBA8FF13C0E}"/>
                </a:ext>
              </a:extLst>
            </p:cNvPr>
            <p:cNvPicPr>
              <a:picLocks noChangeAspect="1"/>
            </p:cNvPicPr>
            <p:nvPr/>
          </p:nvPicPr>
          <p:blipFill rotWithShape="1">
            <a:blip r:embed="rId3"/>
            <a:srcRect l="11542" t="520" r="15347" b="76366"/>
            <a:stretch/>
          </p:blipFill>
          <p:spPr>
            <a:xfrm>
              <a:off x="6901544" y="-1605"/>
              <a:ext cx="4372570" cy="1595484"/>
            </a:xfrm>
            <a:prstGeom prst="rect">
              <a:avLst/>
            </a:prstGeom>
          </p:spPr>
        </p:pic>
        <p:sp>
          <p:nvSpPr>
            <p:cNvPr id="11" name="Rektangel 10">
              <a:extLst>
                <a:ext uri="{FF2B5EF4-FFF2-40B4-BE49-F238E27FC236}">
                  <a16:creationId xmlns:a16="http://schemas.microsoft.com/office/drawing/2014/main" id="{3A079064-D47F-4B4D-B92C-8A69CBBFE19C}"/>
                </a:ext>
              </a:extLst>
            </p:cNvPr>
            <p:cNvSpPr/>
            <p:nvPr/>
          </p:nvSpPr>
          <p:spPr>
            <a:xfrm>
              <a:off x="6901542" y="1593879"/>
              <a:ext cx="5290457" cy="4571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B67332B-BC31-41DB-9F8F-04BD61877FFF}"/>
                </a:ext>
              </a:extLst>
            </p:cNvPr>
            <p:cNvSpPr/>
            <p:nvPr/>
          </p:nvSpPr>
          <p:spPr>
            <a:xfrm>
              <a:off x="6901542" y="1606611"/>
              <a:ext cx="5290457" cy="4571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rihandsfigur: Form 12">
              <a:extLst>
                <a:ext uri="{FF2B5EF4-FFF2-40B4-BE49-F238E27FC236}">
                  <a16:creationId xmlns:a16="http://schemas.microsoft.com/office/drawing/2014/main" id="{12EB760A-2FA9-4507-9979-430455E273C5}"/>
                </a:ext>
              </a:extLst>
            </p:cNvPr>
            <p:cNvSpPr/>
            <p:nvPr/>
          </p:nvSpPr>
          <p:spPr>
            <a:xfrm>
              <a:off x="6096000" y="4606834"/>
              <a:ext cx="674914" cy="647071"/>
            </a:xfrm>
            <a:custGeom>
              <a:avLst/>
              <a:gdLst>
                <a:gd name="connsiteX0" fmla="*/ 0 w 674914"/>
                <a:gd name="connsiteY0" fmla="*/ 0 h 647071"/>
                <a:gd name="connsiteX1" fmla="*/ 0 w 674914"/>
                <a:gd name="connsiteY1" fmla="*/ 0 h 647071"/>
                <a:gd name="connsiteX2" fmla="*/ 4354 w 674914"/>
                <a:gd name="connsiteY2" fmla="*/ 23949 h 647071"/>
                <a:gd name="connsiteX3" fmla="*/ 8709 w 674914"/>
                <a:gd name="connsiteY3" fmla="*/ 121920 h 647071"/>
                <a:gd name="connsiteX4" fmla="*/ 6531 w 674914"/>
                <a:gd name="connsiteY4" fmla="*/ 235132 h 647071"/>
                <a:gd name="connsiteX5" fmla="*/ 4354 w 674914"/>
                <a:gd name="connsiteY5" fmla="*/ 252549 h 647071"/>
                <a:gd name="connsiteX6" fmla="*/ 0 w 674914"/>
                <a:gd name="connsiteY6" fmla="*/ 287383 h 647071"/>
                <a:gd name="connsiteX7" fmla="*/ 2177 w 674914"/>
                <a:gd name="connsiteY7" fmla="*/ 385355 h 647071"/>
                <a:gd name="connsiteX8" fmla="*/ 6531 w 674914"/>
                <a:gd name="connsiteY8" fmla="*/ 424543 h 647071"/>
                <a:gd name="connsiteX9" fmla="*/ 4354 w 674914"/>
                <a:gd name="connsiteY9" fmla="*/ 585652 h 647071"/>
                <a:gd name="connsiteX10" fmla="*/ 15240 w 674914"/>
                <a:gd name="connsiteY10" fmla="*/ 646612 h 647071"/>
                <a:gd name="connsiteX11" fmla="*/ 200297 w 674914"/>
                <a:gd name="connsiteY11" fmla="*/ 644435 h 647071"/>
                <a:gd name="connsiteX12" fmla="*/ 674914 w 674914"/>
                <a:gd name="connsiteY12" fmla="*/ 644435 h 647071"/>
                <a:gd name="connsiteX13" fmla="*/ 672737 w 674914"/>
                <a:gd name="connsiteY13" fmla="*/ 637903 h 647071"/>
                <a:gd name="connsiteX14" fmla="*/ 657497 w 674914"/>
                <a:gd name="connsiteY14" fmla="*/ 629195 h 647071"/>
                <a:gd name="connsiteX15" fmla="*/ 646611 w 674914"/>
                <a:gd name="connsiteY15" fmla="*/ 620486 h 647071"/>
                <a:gd name="connsiteX16" fmla="*/ 635726 w 674914"/>
                <a:gd name="connsiteY16" fmla="*/ 613955 h 647071"/>
                <a:gd name="connsiteX17" fmla="*/ 629194 w 674914"/>
                <a:gd name="connsiteY17" fmla="*/ 609600 h 647071"/>
                <a:gd name="connsiteX18" fmla="*/ 616131 w 674914"/>
                <a:gd name="connsiteY18" fmla="*/ 596537 h 647071"/>
                <a:gd name="connsiteX19" fmla="*/ 607423 w 674914"/>
                <a:gd name="connsiteY19" fmla="*/ 587829 h 647071"/>
                <a:gd name="connsiteX20" fmla="*/ 600891 w 674914"/>
                <a:gd name="connsiteY20" fmla="*/ 579120 h 647071"/>
                <a:gd name="connsiteX21" fmla="*/ 596537 w 674914"/>
                <a:gd name="connsiteY21" fmla="*/ 572589 h 647071"/>
                <a:gd name="connsiteX22" fmla="*/ 587829 w 674914"/>
                <a:gd name="connsiteY22" fmla="*/ 566057 h 647071"/>
                <a:gd name="connsiteX23" fmla="*/ 583474 w 674914"/>
                <a:gd name="connsiteY23" fmla="*/ 559526 h 647071"/>
                <a:gd name="connsiteX24" fmla="*/ 574766 w 674914"/>
                <a:gd name="connsiteY24" fmla="*/ 552995 h 647071"/>
                <a:gd name="connsiteX25" fmla="*/ 559526 w 674914"/>
                <a:gd name="connsiteY25" fmla="*/ 537755 h 647071"/>
                <a:gd name="connsiteX26" fmla="*/ 546463 w 674914"/>
                <a:gd name="connsiteY26" fmla="*/ 524692 h 647071"/>
                <a:gd name="connsiteX27" fmla="*/ 542109 w 674914"/>
                <a:gd name="connsiteY27" fmla="*/ 520337 h 647071"/>
                <a:gd name="connsiteX28" fmla="*/ 533400 w 674914"/>
                <a:gd name="connsiteY28" fmla="*/ 507275 h 647071"/>
                <a:gd name="connsiteX29" fmla="*/ 529046 w 674914"/>
                <a:gd name="connsiteY29" fmla="*/ 498566 h 647071"/>
                <a:gd name="connsiteX30" fmla="*/ 520337 w 674914"/>
                <a:gd name="connsiteY30" fmla="*/ 489857 h 647071"/>
                <a:gd name="connsiteX31" fmla="*/ 500743 w 674914"/>
                <a:gd name="connsiteY31" fmla="*/ 468086 h 647071"/>
                <a:gd name="connsiteX32" fmla="*/ 481149 w 674914"/>
                <a:gd name="connsiteY32" fmla="*/ 448492 h 647071"/>
                <a:gd name="connsiteX33" fmla="*/ 476794 w 674914"/>
                <a:gd name="connsiteY33" fmla="*/ 444137 h 647071"/>
                <a:gd name="connsiteX34" fmla="*/ 465909 w 674914"/>
                <a:gd name="connsiteY34" fmla="*/ 437606 h 647071"/>
                <a:gd name="connsiteX35" fmla="*/ 463731 w 674914"/>
                <a:gd name="connsiteY35" fmla="*/ 431075 h 647071"/>
                <a:gd name="connsiteX36" fmla="*/ 452846 w 674914"/>
                <a:gd name="connsiteY36" fmla="*/ 422366 h 647071"/>
                <a:gd name="connsiteX37" fmla="*/ 448491 w 674914"/>
                <a:gd name="connsiteY37" fmla="*/ 418012 h 647071"/>
                <a:gd name="connsiteX38" fmla="*/ 441960 w 674914"/>
                <a:gd name="connsiteY38" fmla="*/ 409303 h 647071"/>
                <a:gd name="connsiteX39" fmla="*/ 437606 w 674914"/>
                <a:gd name="connsiteY39" fmla="*/ 402772 h 647071"/>
                <a:gd name="connsiteX40" fmla="*/ 426720 w 674914"/>
                <a:gd name="connsiteY40" fmla="*/ 391886 h 647071"/>
                <a:gd name="connsiteX41" fmla="*/ 420189 w 674914"/>
                <a:gd name="connsiteY41" fmla="*/ 383177 h 647071"/>
                <a:gd name="connsiteX42" fmla="*/ 402771 w 674914"/>
                <a:gd name="connsiteY42" fmla="*/ 367937 h 647071"/>
                <a:gd name="connsiteX43" fmla="*/ 400594 w 674914"/>
                <a:gd name="connsiteY43" fmla="*/ 361406 h 647071"/>
                <a:gd name="connsiteX44" fmla="*/ 394063 w 674914"/>
                <a:gd name="connsiteY44" fmla="*/ 357052 h 647071"/>
                <a:gd name="connsiteX45" fmla="*/ 389709 w 674914"/>
                <a:gd name="connsiteY45" fmla="*/ 352697 h 647071"/>
                <a:gd name="connsiteX46" fmla="*/ 383177 w 674914"/>
                <a:gd name="connsiteY46" fmla="*/ 348343 h 647071"/>
                <a:gd name="connsiteX47" fmla="*/ 374469 w 674914"/>
                <a:gd name="connsiteY47" fmla="*/ 339635 h 647071"/>
                <a:gd name="connsiteX48" fmla="*/ 367937 w 674914"/>
                <a:gd name="connsiteY48" fmla="*/ 335280 h 647071"/>
                <a:gd name="connsiteX49" fmla="*/ 359229 w 674914"/>
                <a:gd name="connsiteY49" fmla="*/ 324395 h 647071"/>
                <a:gd name="connsiteX50" fmla="*/ 350520 w 674914"/>
                <a:gd name="connsiteY50" fmla="*/ 317863 h 647071"/>
                <a:gd name="connsiteX51" fmla="*/ 337457 w 674914"/>
                <a:gd name="connsiteY51" fmla="*/ 304800 h 647071"/>
                <a:gd name="connsiteX52" fmla="*/ 330926 w 674914"/>
                <a:gd name="connsiteY52" fmla="*/ 298269 h 647071"/>
                <a:gd name="connsiteX53" fmla="*/ 324394 w 674914"/>
                <a:gd name="connsiteY53" fmla="*/ 293915 h 647071"/>
                <a:gd name="connsiteX54" fmla="*/ 304800 w 674914"/>
                <a:gd name="connsiteY54" fmla="*/ 276497 h 647071"/>
                <a:gd name="connsiteX55" fmla="*/ 293914 w 674914"/>
                <a:gd name="connsiteY55" fmla="*/ 265612 h 647071"/>
                <a:gd name="connsiteX56" fmla="*/ 276497 w 674914"/>
                <a:gd name="connsiteY56" fmla="*/ 248195 h 647071"/>
                <a:gd name="connsiteX57" fmla="*/ 254726 w 674914"/>
                <a:gd name="connsiteY57" fmla="*/ 226423 h 647071"/>
                <a:gd name="connsiteX58" fmla="*/ 248194 w 674914"/>
                <a:gd name="connsiteY58" fmla="*/ 219892 h 647071"/>
                <a:gd name="connsiteX59" fmla="*/ 241663 w 674914"/>
                <a:gd name="connsiteY59" fmla="*/ 215537 h 647071"/>
                <a:gd name="connsiteX60" fmla="*/ 237309 w 674914"/>
                <a:gd name="connsiteY60" fmla="*/ 206829 h 647071"/>
                <a:gd name="connsiteX61" fmla="*/ 232954 w 674914"/>
                <a:gd name="connsiteY61" fmla="*/ 202475 h 647071"/>
                <a:gd name="connsiteX62" fmla="*/ 224246 w 674914"/>
                <a:gd name="connsiteY62" fmla="*/ 195943 h 647071"/>
                <a:gd name="connsiteX63" fmla="*/ 217714 w 674914"/>
                <a:gd name="connsiteY63" fmla="*/ 191589 h 647071"/>
                <a:gd name="connsiteX64" fmla="*/ 209006 w 674914"/>
                <a:gd name="connsiteY64" fmla="*/ 182880 h 647071"/>
                <a:gd name="connsiteX65" fmla="*/ 198120 w 674914"/>
                <a:gd name="connsiteY65" fmla="*/ 174172 h 647071"/>
                <a:gd name="connsiteX66" fmla="*/ 189411 w 674914"/>
                <a:gd name="connsiteY66" fmla="*/ 165463 h 647071"/>
                <a:gd name="connsiteX67" fmla="*/ 185057 w 674914"/>
                <a:gd name="connsiteY67" fmla="*/ 158932 h 647071"/>
                <a:gd name="connsiteX68" fmla="*/ 174171 w 674914"/>
                <a:gd name="connsiteY68" fmla="*/ 148046 h 647071"/>
                <a:gd name="connsiteX69" fmla="*/ 169817 w 674914"/>
                <a:gd name="connsiteY69" fmla="*/ 139337 h 647071"/>
                <a:gd name="connsiteX70" fmla="*/ 154577 w 674914"/>
                <a:gd name="connsiteY70" fmla="*/ 124097 h 647071"/>
                <a:gd name="connsiteX71" fmla="*/ 148046 w 674914"/>
                <a:gd name="connsiteY71" fmla="*/ 113212 h 647071"/>
                <a:gd name="connsiteX72" fmla="*/ 139337 w 674914"/>
                <a:gd name="connsiteY72" fmla="*/ 104503 h 647071"/>
                <a:gd name="connsiteX73" fmla="*/ 134983 w 674914"/>
                <a:gd name="connsiteY73" fmla="*/ 97972 h 647071"/>
                <a:gd name="connsiteX74" fmla="*/ 128451 w 674914"/>
                <a:gd name="connsiteY74" fmla="*/ 91440 h 647071"/>
                <a:gd name="connsiteX75" fmla="*/ 121920 w 674914"/>
                <a:gd name="connsiteY75" fmla="*/ 82732 h 647071"/>
                <a:gd name="connsiteX76" fmla="*/ 117566 w 674914"/>
                <a:gd name="connsiteY76" fmla="*/ 76200 h 647071"/>
                <a:gd name="connsiteX77" fmla="*/ 108857 w 674914"/>
                <a:gd name="connsiteY77" fmla="*/ 67492 h 647071"/>
                <a:gd name="connsiteX78" fmla="*/ 97971 w 674914"/>
                <a:gd name="connsiteY78" fmla="*/ 60960 h 647071"/>
                <a:gd name="connsiteX79" fmla="*/ 87086 w 674914"/>
                <a:gd name="connsiteY79" fmla="*/ 50075 h 647071"/>
                <a:gd name="connsiteX80" fmla="*/ 82731 w 674914"/>
                <a:gd name="connsiteY80" fmla="*/ 45720 h 647071"/>
                <a:gd name="connsiteX81" fmla="*/ 67491 w 674914"/>
                <a:gd name="connsiteY81" fmla="*/ 34835 h 647071"/>
                <a:gd name="connsiteX82" fmla="*/ 60960 w 674914"/>
                <a:gd name="connsiteY82" fmla="*/ 32657 h 647071"/>
                <a:gd name="connsiteX83" fmla="*/ 56606 w 674914"/>
                <a:gd name="connsiteY83" fmla="*/ 23949 h 647071"/>
                <a:gd name="connsiteX84" fmla="*/ 50074 w 674914"/>
                <a:gd name="connsiteY84" fmla="*/ 21772 h 647071"/>
                <a:gd name="connsiteX85" fmla="*/ 43543 w 674914"/>
                <a:gd name="connsiteY85" fmla="*/ 17417 h 647071"/>
                <a:gd name="connsiteX86" fmla="*/ 37011 w 674914"/>
                <a:gd name="connsiteY86" fmla="*/ 10886 h 647071"/>
                <a:gd name="connsiteX87" fmla="*/ 30480 w 674914"/>
                <a:gd name="connsiteY87" fmla="*/ 6532 h 647071"/>
                <a:gd name="connsiteX88" fmla="*/ 0 w 674914"/>
                <a:gd name="connsiteY88" fmla="*/ 0 h 64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4914" h="647071">
                  <a:moveTo>
                    <a:pt x="0" y="0"/>
                  </a:moveTo>
                  <a:lnTo>
                    <a:pt x="0" y="0"/>
                  </a:lnTo>
                  <a:cubicBezTo>
                    <a:pt x="1451" y="7983"/>
                    <a:pt x="3858" y="15850"/>
                    <a:pt x="4354" y="23949"/>
                  </a:cubicBezTo>
                  <a:cubicBezTo>
                    <a:pt x="12031" y="149352"/>
                    <a:pt x="1630" y="72387"/>
                    <a:pt x="8709" y="121920"/>
                  </a:cubicBezTo>
                  <a:cubicBezTo>
                    <a:pt x="7983" y="159657"/>
                    <a:pt x="7789" y="197409"/>
                    <a:pt x="6531" y="235132"/>
                  </a:cubicBezTo>
                  <a:cubicBezTo>
                    <a:pt x="6336" y="240980"/>
                    <a:pt x="5127" y="246749"/>
                    <a:pt x="4354" y="252549"/>
                  </a:cubicBezTo>
                  <a:cubicBezTo>
                    <a:pt x="212" y="283614"/>
                    <a:pt x="4070" y="250754"/>
                    <a:pt x="0" y="287383"/>
                  </a:cubicBezTo>
                  <a:cubicBezTo>
                    <a:pt x="726" y="320040"/>
                    <a:pt x="623" y="352727"/>
                    <a:pt x="2177" y="385355"/>
                  </a:cubicBezTo>
                  <a:cubicBezTo>
                    <a:pt x="2802" y="398483"/>
                    <a:pt x="6531" y="424543"/>
                    <a:pt x="6531" y="424543"/>
                  </a:cubicBezTo>
                  <a:cubicBezTo>
                    <a:pt x="5805" y="478246"/>
                    <a:pt x="4354" y="531944"/>
                    <a:pt x="4354" y="585652"/>
                  </a:cubicBezTo>
                  <a:cubicBezTo>
                    <a:pt x="4354" y="644349"/>
                    <a:pt x="-9962" y="634010"/>
                    <a:pt x="15240" y="646612"/>
                  </a:cubicBezTo>
                  <a:lnTo>
                    <a:pt x="200297" y="644435"/>
                  </a:lnTo>
                  <a:cubicBezTo>
                    <a:pt x="710476" y="644435"/>
                    <a:pt x="437648" y="650366"/>
                    <a:pt x="674914" y="644435"/>
                  </a:cubicBezTo>
                  <a:cubicBezTo>
                    <a:pt x="674188" y="642258"/>
                    <a:pt x="674171" y="639695"/>
                    <a:pt x="672737" y="637903"/>
                  </a:cubicBezTo>
                  <a:cubicBezTo>
                    <a:pt x="670192" y="634721"/>
                    <a:pt x="660252" y="631032"/>
                    <a:pt x="657497" y="629195"/>
                  </a:cubicBezTo>
                  <a:cubicBezTo>
                    <a:pt x="653630" y="626617"/>
                    <a:pt x="650418" y="623151"/>
                    <a:pt x="646611" y="620486"/>
                  </a:cubicBezTo>
                  <a:cubicBezTo>
                    <a:pt x="643145" y="618059"/>
                    <a:pt x="639314" y="616198"/>
                    <a:pt x="635726" y="613955"/>
                  </a:cubicBezTo>
                  <a:cubicBezTo>
                    <a:pt x="633507" y="612568"/>
                    <a:pt x="631323" y="611121"/>
                    <a:pt x="629194" y="609600"/>
                  </a:cubicBezTo>
                  <a:cubicBezTo>
                    <a:pt x="612741" y="597847"/>
                    <a:pt x="626575" y="608721"/>
                    <a:pt x="616131" y="596537"/>
                  </a:cubicBezTo>
                  <a:cubicBezTo>
                    <a:pt x="613459" y="593420"/>
                    <a:pt x="610126" y="590918"/>
                    <a:pt x="607423" y="587829"/>
                  </a:cubicBezTo>
                  <a:cubicBezTo>
                    <a:pt x="605033" y="585098"/>
                    <a:pt x="603000" y="582073"/>
                    <a:pt x="600891" y="579120"/>
                  </a:cubicBezTo>
                  <a:cubicBezTo>
                    <a:pt x="599370" y="576991"/>
                    <a:pt x="598387" y="574439"/>
                    <a:pt x="596537" y="572589"/>
                  </a:cubicBezTo>
                  <a:cubicBezTo>
                    <a:pt x="593971" y="570023"/>
                    <a:pt x="590395" y="568623"/>
                    <a:pt x="587829" y="566057"/>
                  </a:cubicBezTo>
                  <a:cubicBezTo>
                    <a:pt x="585979" y="564207"/>
                    <a:pt x="585324" y="561376"/>
                    <a:pt x="583474" y="559526"/>
                  </a:cubicBezTo>
                  <a:cubicBezTo>
                    <a:pt x="580908" y="556960"/>
                    <a:pt x="577451" y="555436"/>
                    <a:pt x="574766" y="552995"/>
                  </a:cubicBezTo>
                  <a:cubicBezTo>
                    <a:pt x="569450" y="548162"/>
                    <a:pt x="564606" y="542835"/>
                    <a:pt x="559526" y="537755"/>
                  </a:cubicBezTo>
                  <a:lnTo>
                    <a:pt x="546463" y="524692"/>
                  </a:lnTo>
                  <a:lnTo>
                    <a:pt x="542109" y="520337"/>
                  </a:lnTo>
                  <a:cubicBezTo>
                    <a:pt x="537436" y="506324"/>
                    <a:pt x="543594" y="521548"/>
                    <a:pt x="533400" y="507275"/>
                  </a:cubicBezTo>
                  <a:cubicBezTo>
                    <a:pt x="531514" y="504634"/>
                    <a:pt x="530993" y="501162"/>
                    <a:pt x="529046" y="498566"/>
                  </a:cubicBezTo>
                  <a:cubicBezTo>
                    <a:pt x="526583" y="495282"/>
                    <a:pt x="522800" y="493141"/>
                    <a:pt x="520337" y="489857"/>
                  </a:cubicBezTo>
                  <a:cubicBezTo>
                    <a:pt x="510111" y="476223"/>
                    <a:pt x="516372" y="483715"/>
                    <a:pt x="500743" y="468086"/>
                  </a:cubicBezTo>
                  <a:lnTo>
                    <a:pt x="481149" y="448492"/>
                  </a:lnTo>
                  <a:cubicBezTo>
                    <a:pt x="479697" y="447040"/>
                    <a:pt x="478554" y="445193"/>
                    <a:pt x="476794" y="444137"/>
                  </a:cubicBezTo>
                  <a:lnTo>
                    <a:pt x="465909" y="437606"/>
                  </a:lnTo>
                  <a:cubicBezTo>
                    <a:pt x="465183" y="435429"/>
                    <a:pt x="465224" y="432817"/>
                    <a:pt x="463731" y="431075"/>
                  </a:cubicBezTo>
                  <a:cubicBezTo>
                    <a:pt x="460707" y="427547"/>
                    <a:pt x="456374" y="425390"/>
                    <a:pt x="452846" y="422366"/>
                  </a:cubicBezTo>
                  <a:cubicBezTo>
                    <a:pt x="451287" y="421030"/>
                    <a:pt x="449805" y="419589"/>
                    <a:pt x="448491" y="418012"/>
                  </a:cubicBezTo>
                  <a:cubicBezTo>
                    <a:pt x="446168" y="415224"/>
                    <a:pt x="444069" y="412256"/>
                    <a:pt x="441960" y="409303"/>
                  </a:cubicBezTo>
                  <a:cubicBezTo>
                    <a:pt x="440439" y="407174"/>
                    <a:pt x="439329" y="404741"/>
                    <a:pt x="437606" y="402772"/>
                  </a:cubicBezTo>
                  <a:cubicBezTo>
                    <a:pt x="434227" y="398910"/>
                    <a:pt x="430129" y="395722"/>
                    <a:pt x="426720" y="391886"/>
                  </a:cubicBezTo>
                  <a:cubicBezTo>
                    <a:pt x="424309" y="389174"/>
                    <a:pt x="422600" y="385889"/>
                    <a:pt x="420189" y="383177"/>
                  </a:cubicBezTo>
                  <a:cubicBezTo>
                    <a:pt x="410929" y="372759"/>
                    <a:pt x="411800" y="373957"/>
                    <a:pt x="402771" y="367937"/>
                  </a:cubicBezTo>
                  <a:cubicBezTo>
                    <a:pt x="402045" y="365760"/>
                    <a:pt x="402028" y="363198"/>
                    <a:pt x="400594" y="361406"/>
                  </a:cubicBezTo>
                  <a:cubicBezTo>
                    <a:pt x="398960" y="359363"/>
                    <a:pt x="396106" y="358687"/>
                    <a:pt x="394063" y="357052"/>
                  </a:cubicBezTo>
                  <a:cubicBezTo>
                    <a:pt x="392460" y="355770"/>
                    <a:pt x="391312" y="353979"/>
                    <a:pt x="389709" y="352697"/>
                  </a:cubicBezTo>
                  <a:cubicBezTo>
                    <a:pt x="387666" y="351062"/>
                    <a:pt x="385164" y="350046"/>
                    <a:pt x="383177" y="348343"/>
                  </a:cubicBezTo>
                  <a:cubicBezTo>
                    <a:pt x="380060" y="345672"/>
                    <a:pt x="377586" y="342307"/>
                    <a:pt x="374469" y="339635"/>
                  </a:cubicBezTo>
                  <a:cubicBezTo>
                    <a:pt x="372482" y="337932"/>
                    <a:pt x="369787" y="337130"/>
                    <a:pt x="367937" y="335280"/>
                  </a:cubicBezTo>
                  <a:cubicBezTo>
                    <a:pt x="364651" y="331994"/>
                    <a:pt x="362515" y="327681"/>
                    <a:pt x="359229" y="324395"/>
                  </a:cubicBezTo>
                  <a:cubicBezTo>
                    <a:pt x="356663" y="321829"/>
                    <a:pt x="353217" y="320291"/>
                    <a:pt x="350520" y="317863"/>
                  </a:cubicBezTo>
                  <a:cubicBezTo>
                    <a:pt x="345943" y="313744"/>
                    <a:pt x="341811" y="309154"/>
                    <a:pt x="337457" y="304800"/>
                  </a:cubicBezTo>
                  <a:cubicBezTo>
                    <a:pt x="335280" y="302623"/>
                    <a:pt x="333488" y="299977"/>
                    <a:pt x="330926" y="298269"/>
                  </a:cubicBezTo>
                  <a:cubicBezTo>
                    <a:pt x="328749" y="296818"/>
                    <a:pt x="326350" y="295653"/>
                    <a:pt x="324394" y="293915"/>
                  </a:cubicBezTo>
                  <a:cubicBezTo>
                    <a:pt x="302015" y="274023"/>
                    <a:pt x="319627" y="286384"/>
                    <a:pt x="304800" y="276497"/>
                  </a:cubicBezTo>
                  <a:cubicBezTo>
                    <a:pt x="295421" y="262429"/>
                    <a:pt x="306197" y="276778"/>
                    <a:pt x="293914" y="265612"/>
                  </a:cubicBezTo>
                  <a:cubicBezTo>
                    <a:pt x="287839" y="260089"/>
                    <a:pt x="282303" y="254001"/>
                    <a:pt x="276497" y="248195"/>
                  </a:cubicBezTo>
                  <a:lnTo>
                    <a:pt x="254726" y="226423"/>
                  </a:lnTo>
                  <a:cubicBezTo>
                    <a:pt x="252549" y="224246"/>
                    <a:pt x="250756" y="221600"/>
                    <a:pt x="248194" y="219892"/>
                  </a:cubicBezTo>
                  <a:lnTo>
                    <a:pt x="241663" y="215537"/>
                  </a:lnTo>
                  <a:cubicBezTo>
                    <a:pt x="240212" y="212634"/>
                    <a:pt x="239109" y="209529"/>
                    <a:pt x="237309" y="206829"/>
                  </a:cubicBezTo>
                  <a:cubicBezTo>
                    <a:pt x="236170" y="205121"/>
                    <a:pt x="234531" y="203789"/>
                    <a:pt x="232954" y="202475"/>
                  </a:cubicBezTo>
                  <a:cubicBezTo>
                    <a:pt x="230167" y="200152"/>
                    <a:pt x="227199" y="198052"/>
                    <a:pt x="224246" y="195943"/>
                  </a:cubicBezTo>
                  <a:cubicBezTo>
                    <a:pt x="222117" y="194422"/>
                    <a:pt x="219701" y="193292"/>
                    <a:pt x="217714" y="191589"/>
                  </a:cubicBezTo>
                  <a:cubicBezTo>
                    <a:pt x="214597" y="188917"/>
                    <a:pt x="212074" y="185607"/>
                    <a:pt x="209006" y="182880"/>
                  </a:cubicBezTo>
                  <a:cubicBezTo>
                    <a:pt x="205533" y="179793"/>
                    <a:pt x="201749" y="177075"/>
                    <a:pt x="198120" y="174172"/>
                  </a:cubicBezTo>
                  <a:cubicBezTo>
                    <a:pt x="193370" y="159921"/>
                    <a:pt x="199967" y="173907"/>
                    <a:pt x="189411" y="165463"/>
                  </a:cubicBezTo>
                  <a:cubicBezTo>
                    <a:pt x="187368" y="163829"/>
                    <a:pt x="186780" y="160901"/>
                    <a:pt x="185057" y="158932"/>
                  </a:cubicBezTo>
                  <a:cubicBezTo>
                    <a:pt x="181678" y="155070"/>
                    <a:pt x="174171" y="148046"/>
                    <a:pt x="174171" y="148046"/>
                  </a:cubicBezTo>
                  <a:cubicBezTo>
                    <a:pt x="172720" y="145143"/>
                    <a:pt x="171872" y="141849"/>
                    <a:pt x="169817" y="139337"/>
                  </a:cubicBezTo>
                  <a:cubicBezTo>
                    <a:pt x="165268" y="133777"/>
                    <a:pt x="158273" y="130257"/>
                    <a:pt x="154577" y="124097"/>
                  </a:cubicBezTo>
                  <a:cubicBezTo>
                    <a:pt x="152400" y="120469"/>
                    <a:pt x="150644" y="116552"/>
                    <a:pt x="148046" y="113212"/>
                  </a:cubicBezTo>
                  <a:cubicBezTo>
                    <a:pt x="145525" y="109971"/>
                    <a:pt x="142009" y="107620"/>
                    <a:pt x="139337" y="104503"/>
                  </a:cubicBezTo>
                  <a:cubicBezTo>
                    <a:pt x="137634" y="102516"/>
                    <a:pt x="136658" y="99982"/>
                    <a:pt x="134983" y="97972"/>
                  </a:cubicBezTo>
                  <a:cubicBezTo>
                    <a:pt x="133012" y="95606"/>
                    <a:pt x="130455" y="93778"/>
                    <a:pt x="128451" y="91440"/>
                  </a:cubicBezTo>
                  <a:cubicBezTo>
                    <a:pt x="126090" y="88685"/>
                    <a:pt x="124029" y="85685"/>
                    <a:pt x="121920" y="82732"/>
                  </a:cubicBezTo>
                  <a:cubicBezTo>
                    <a:pt x="120399" y="80603"/>
                    <a:pt x="119269" y="78187"/>
                    <a:pt x="117566" y="76200"/>
                  </a:cubicBezTo>
                  <a:cubicBezTo>
                    <a:pt x="114894" y="73083"/>
                    <a:pt x="112098" y="70012"/>
                    <a:pt x="108857" y="67492"/>
                  </a:cubicBezTo>
                  <a:cubicBezTo>
                    <a:pt x="105517" y="64894"/>
                    <a:pt x="101600" y="63137"/>
                    <a:pt x="97971" y="60960"/>
                  </a:cubicBezTo>
                  <a:cubicBezTo>
                    <a:pt x="90507" y="49764"/>
                    <a:pt x="97453" y="58369"/>
                    <a:pt x="87086" y="50075"/>
                  </a:cubicBezTo>
                  <a:cubicBezTo>
                    <a:pt x="85483" y="48793"/>
                    <a:pt x="84308" y="47034"/>
                    <a:pt x="82731" y="45720"/>
                  </a:cubicBezTo>
                  <a:cubicBezTo>
                    <a:pt x="81247" y="44484"/>
                    <a:pt x="70322" y="36251"/>
                    <a:pt x="67491" y="34835"/>
                  </a:cubicBezTo>
                  <a:cubicBezTo>
                    <a:pt x="65438" y="33809"/>
                    <a:pt x="63137" y="33383"/>
                    <a:pt x="60960" y="32657"/>
                  </a:cubicBezTo>
                  <a:cubicBezTo>
                    <a:pt x="59509" y="29754"/>
                    <a:pt x="58901" y="26244"/>
                    <a:pt x="56606" y="23949"/>
                  </a:cubicBezTo>
                  <a:cubicBezTo>
                    <a:pt x="54983" y="22326"/>
                    <a:pt x="52127" y="22798"/>
                    <a:pt x="50074" y="21772"/>
                  </a:cubicBezTo>
                  <a:cubicBezTo>
                    <a:pt x="47734" y="20602"/>
                    <a:pt x="45553" y="19092"/>
                    <a:pt x="43543" y="17417"/>
                  </a:cubicBezTo>
                  <a:cubicBezTo>
                    <a:pt x="41178" y="15446"/>
                    <a:pt x="39376" y="12857"/>
                    <a:pt x="37011" y="10886"/>
                  </a:cubicBezTo>
                  <a:cubicBezTo>
                    <a:pt x="35001" y="9211"/>
                    <a:pt x="32909" y="7504"/>
                    <a:pt x="30480" y="6532"/>
                  </a:cubicBezTo>
                  <a:cubicBezTo>
                    <a:pt x="7560" y="-2636"/>
                    <a:pt x="5080" y="1089"/>
                    <a:pt x="0" y="0"/>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Rak koppling 14">
              <a:extLst>
                <a:ext uri="{FF2B5EF4-FFF2-40B4-BE49-F238E27FC236}">
                  <a16:creationId xmlns:a16="http://schemas.microsoft.com/office/drawing/2014/main" id="{0E03072C-20C1-4DB5-815A-F56CCE2D17CF}"/>
                </a:ext>
              </a:extLst>
            </p:cNvPr>
            <p:cNvCxnSpPr>
              <a:cxnSpLocks/>
            </p:cNvCxnSpPr>
            <p:nvPr/>
          </p:nvCxnSpPr>
          <p:spPr>
            <a:xfrm>
              <a:off x="6102531" y="4606834"/>
              <a:ext cx="0" cy="72934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06A30E78-44BA-4042-A4B7-2C687C37CCE2}"/>
                </a:ext>
              </a:extLst>
            </p:cNvPr>
            <p:cNvCxnSpPr>
              <a:cxnSpLocks/>
              <a:endCxn id="13" idx="82"/>
            </p:cNvCxnSpPr>
            <p:nvPr/>
          </p:nvCxnSpPr>
          <p:spPr>
            <a:xfrm flipH="1" flipV="1">
              <a:off x="6156960" y="4639491"/>
              <a:ext cx="638278" cy="6498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79E5A5F3-92B1-4FC0-9A90-17102D785E8A}"/>
                </a:ext>
              </a:extLst>
            </p:cNvPr>
            <p:cNvCxnSpPr>
              <a:cxnSpLocks/>
              <a:stCxn id="13" idx="81"/>
              <a:endCxn id="13" idx="87"/>
            </p:cNvCxnSpPr>
            <p:nvPr/>
          </p:nvCxnSpPr>
          <p:spPr>
            <a:xfrm flipH="1" flipV="1">
              <a:off x="6126480" y="4613366"/>
              <a:ext cx="37011" cy="2830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BE4ED7D3-BA5D-4421-B0E3-C4626EEE2DB6}"/>
                </a:ext>
              </a:extLst>
            </p:cNvPr>
            <p:cNvCxnSpPr/>
            <p:nvPr/>
          </p:nvCxnSpPr>
          <p:spPr>
            <a:xfrm>
              <a:off x="6104709" y="6858000"/>
              <a:ext cx="6065519"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48E5F5D7-1125-4B27-94F6-40A786D03883}"/>
                </a:ext>
              </a:extLst>
            </p:cNvPr>
            <p:cNvSpPr/>
            <p:nvPr/>
          </p:nvSpPr>
          <p:spPr>
            <a:xfrm>
              <a:off x="6096000" y="915760"/>
              <a:ext cx="6096001" cy="4516852"/>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38085F6B-B47B-4D31-88E2-AD6BD14AB087}"/>
                </a:ext>
              </a:extLst>
            </p:cNvPr>
            <p:cNvSpPr/>
            <p:nvPr/>
          </p:nvSpPr>
          <p:spPr>
            <a:xfrm>
              <a:off x="6836229" y="4534796"/>
              <a:ext cx="5355770" cy="681404"/>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Likbent triangel 25">
              <a:extLst>
                <a:ext uri="{FF2B5EF4-FFF2-40B4-BE49-F238E27FC236}">
                  <a16:creationId xmlns:a16="http://schemas.microsoft.com/office/drawing/2014/main" id="{EECFC99D-5E18-4CB8-A9DA-484718E0DC90}"/>
                </a:ext>
              </a:extLst>
            </p:cNvPr>
            <p:cNvSpPr/>
            <p:nvPr/>
          </p:nvSpPr>
          <p:spPr>
            <a:xfrm rot="2711163">
              <a:off x="6172539" y="4359982"/>
              <a:ext cx="1005445" cy="565587"/>
            </a:xfrm>
            <a:prstGeom prst="triangle">
              <a:avLst/>
            </a:prstGeom>
            <a:solidFill>
              <a:srgbClr val="D9B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ACA40C21-71EC-43DA-B4D0-1F3F446FEC12}"/>
                </a:ext>
              </a:extLst>
            </p:cNvPr>
            <p:cNvSpPr/>
            <p:nvPr/>
          </p:nvSpPr>
          <p:spPr>
            <a:xfrm rot="1186747">
              <a:off x="6103655" y="4495237"/>
              <a:ext cx="106610" cy="4571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rihandsfigur: Form 29">
              <a:extLst>
                <a:ext uri="{FF2B5EF4-FFF2-40B4-BE49-F238E27FC236}">
                  <a16:creationId xmlns:a16="http://schemas.microsoft.com/office/drawing/2014/main" id="{652E8A7B-C39D-4084-85D0-DAC40C52A96E}"/>
                </a:ext>
              </a:extLst>
            </p:cNvPr>
            <p:cNvSpPr/>
            <p:nvPr/>
          </p:nvSpPr>
          <p:spPr>
            <a:xfrm>
              <a:off x="6095242" y="4504134"/>
              <a:ext cx="105589" cy="55364"/>
            </a:xfrm>
            <a:custGeom>
              <a:avLst/>
              <a:gdLst>
                <a:gd name="connsiteX0" fmla="*/ 163 w 105589"/>
                <a:gd name="connsiteY0" fmla="*/ 5358 h 55364"/>
                <a:gd name="connsiteX1" fmla="*/ 163 w 105589"/>
                <a:gd name="connsiteY1" fmla="*/ 5358 h 55364"/>
                <a:gd name="connsiteX2" fmla="*/ 1949 w 105589"/>
                <a:gd name="connsiteY2" fmla="*/ 26789 h 55364"/>
                <a:gd name="connsiteX3" fmla="*/ 12664 w 105589"/>
                <a:gd name="connsiteY3" fmla="*/ 28575 h 55364"/>
                <a:gd name="connsiteX4" fmla="*/ 19808 w 105589"/>
                <a:gd name="connsiteY4" fmla="*/ 32147 h 55364"/>
                <a:gd name="connsiteX5" fmla="*/ 25166 w 105589"/>
                <a:gd name="connsiteY5" fmla="*/ 33933 h 55364"/>
                <a:gd name="connsiteX6" fmla="*/ 32310 w 105589"/>
                <a:gd name="connsiteY6" fmla="*/ 37505 h 55364"/>
                <a:gd name="connsiteX7" fmla="*/ 53741 w 105589"/>
                <a:gd name="connsiteY7" fmla="*/ 41077 h 55364"/>
                <a:gd name="connsiteX8" fmla="*/ 75172 w 105589"/>
                <a:gd name="connsiteY8" fmla="*/ 46435 h 55364"/>
                <a:gd name="connsiteX9" fmla="*/ 80530 w 105589"/>
                <a:gd name="connsiteY9" fmla="*/ 50007 h 55364"/>
                <a:gd name="connsiteX10" fmla="*/ 96603 w 105589"/>
                <a:gd name="connsiteY10" fmla="*/ 55364 h 55364"/>
                <a:gd name="connsiteX11" fmla="*/ 101961 w 105589"/>
                <a:gd name="connsiteY11" fmla="*/ 53579 h 55364"/>
                <a:gd name="connsiteX12" fmla="*/ 98389 w 105589"/>
                <a:gd name="connsiteY12" fmla="*/ 17860 h 55364"/>
                <a:gd name="connsiteX13" fmla="*/ 94817 w 105589"/>
                <a:gd name="connsiteY13" fmla="*/ 12502 h 55364"/>
                <a:gd name="connsiteX14" fmla="*/ 64456 w 105589"/>
                <a:gd name="connsiteY14" fmla="*/ 0 h 55364"/>
                <a:gd name="connsiteX15" fmla="*/ 163 w 105589"/>
                <a:gd name="connsiteY15" fmla="*/ 5358 h 5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589" h="55364">
                  <a:moveTo>
                    <a:pt x="163" y="5358"/>
                  </a:moveTo>
                  <a:lnTo>
                    <a:pt x="163" y="5358"/>
                  </a:lnTo>
                  <a:cubicBezTo>
                    <a:pt x="758" y="12502"/>
                    <a:pt x="-1449" y="20477"/>
                    <a:pt x="1949" y="26789"/>
                  </a:cubicBezTo>
                  <a:cubicBezTo>
                    <a:pt x="3666" y="29977"/>
                    <a:pt x="9196" y="27534"/>
                    <a:pt x="12664" y="28575"/>
                  </a:cubicBezTo>
                  <a:cubicBezTo>
                    <a:pt x="15214" y="29340"/>
                    <a:pt x="17361" y="31098"/>
                    <a:pt x="19808" y="32147"/>
                  </a:cubicBezTo>
                  <a:cubicBezTo>
                    <a:pt x="21538" y="32889"/>
                    <a:pt x="23436" y="33191"/>
                    <a:pt x="25166" y="33933"/>
                  </a:cubicBezTo>
                  <a:cubicBezTo>
                    <a:pt x="27613" y="34982"/>
                    <a:pt x="29784" y="36663"/>
                    <a:pt x="32310" y="37505"/>
                  </a:cubicBezTo>
                  <a:cubicBezTo>
                    <a:pt x="36228" y="38811"/>
                    <a:pt x="50909" y="40672"/>
                    <a:pt x="53741" y="41077"/>
                  </a:cubicBezTo>
                  <a:cubicBezTo>
                    <a:pt x="71283" y="49848"/>
                    <a:pt x="47238" y="38816"/>
                    <a:pt x="75172" y="46435"/>
                  </a:cubicBezTo>
                  <a:cubicBezTo>
                    <a:pt x="77243" y="47000"/>
                    <a:pt x="78666" y="48942"/>
                    <a:pt x="80530" y="50007"/>
                  </a:cubicBezTo>
                  <a:cubicBezTo>
                    <a:pt x="88493" y="54557"/>
                    <a:pt x="87224" y="53489"/>
                    <a:pt x="96603" y="55364"/>
                  </a:cubicBezTo>
                  <a:cubicBezTo>
                    <a:pt x="98389" y="54769"/>
                    <a:pt x="101047" y="55225"/>
                    <a:pt x="101961" y="53579"/>
                  </a:cubicBezTo>
                  <a:cubicBezTo>
                    <a:pt x="109462" y="40078"/>
                    <a:pt x="103860" y="31537"/>
                    <a:pt x="98389" y="17860"/>
                  </a:cubicBezTo>
                  <a:cubicBezTo>
                    <a:pt x="97592" y="15867"/>
                    <a:pt x="96645" y="13627"/>
                    <a:pt x="94817" y="12502"/>
                  </a:cubicBezTo>
                  <a:cubicBezTo>
                    <a:pt x="94463" y="12284"/>
                    <a:pt x="70104" y="471"/>
                    <a:pt x="64456" y="0"/>
                  </a:cubicBezTo>
                  <a:lnTo>
                    <a:pt x="163" y="5358"/>
                  </a:ln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D305118B-4901-4323-9871-989BC10CEDA3}"/>
                </a:ext>
              </a:extLst>
            </p:cNvPr>
            <p:cNvSpPr/>
            <p:nvPr/>
          </p:nvSpPr>
          <p:spPr>
            <a:xfrm>
              <a:off x="6753980" y="4377267"/>
              <a:ext cx="5445412" cy="262224"/>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Likbent triangel 31">
              <a:extLst>
                <a:ext uri="{FF2B5EF4-FFF2-40B4-BE49-F238E27FC236}">
                  <a16:creationId xmlns:a16="http://schemas.microsoft.com/office/drawing/2014/main" id="{DA891A7E-9696-4461-8845-EEA0298BF26A}"/>
                </a:ext>
              </a:extLst>
            </p:cNvPr>
            <p:cNvSpPr/>
            <p:nvPr/>
          </p:nvSpPr>
          <p:spPr>
            <a:xfrm>
              <a:off x="6099848" y="1083544"/>
              <a:ext cx="726700" cy="647146"/>
            </a:xfrm>
            <a:prstGeom prst="triangle">
              <a:avLst>
                <a:gd name="adj" fmla="val 757"/>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57298B9C-4475-4C4C-9AEA-B79CB7975BC0}"/>
                </a:ext>
              </a:extLst>
            </p:cNvPr>
            <p:cNvSpPr/>
            <p:nvPr/>
          </p:nvSpPr>
          <p:spPr>
            <a:xfrm>
              <a:off x="6099040" y="1076485"/>
              <a:ext cx="54429" cy="681404"/>
            </a:xfrm>
            <a:prstGeom prst="rect">
              <a:avLst/>
            </a:prstGeom>
            <a:solidFill>
              <a:srgbClr val="D9B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Rak koppling 35">
              <a:extLst>
                <a:ext uri="{FF2B5EF4-FFF2-40B4-BE49-F238E27FC236}">
                  <a16:creationId xmlns:a16="http://schemas.microsoft.com/office/drawing/2014/main" id="{FE99EC5F-029D-4DB4-8D82-CE75A4A29BAC}"/>
                </a:ext>
              </a:extLst>
            </p:cNvPr>
            <p:cNvCxnSpPr>
              <a:cxnSpLocks/>
              <a:stCxn id="33" idx="0"/>
            </p:cNvCxnSpPr>
            <p:nvPr/>
          </p:nvCxnSpPr>
          <p:spPr>
            <a:xfrm>
              <a:off x="6126255" y="1076485"/>
              <a:ext cx="709974" cy="66073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Frihandsfigur: Form 38">
              <a:extLst>
                <a:ext uri="{FF2B5EF4-FFF2-40B4-BE49-F238E27FC236}">
                  <a16:creationId xmlns:a16="http://schemas.microsoft.com/office/drawing/2014/main" id="{2A6E881B-0BBD-48F1-A13E-F130A9EECCD5}"/>
                </a:ext>
              </a:extLst>
            </p:cNvPr>
            <p:cNvSpPr/>
            <p:nvPr/>
          </p:nvSpPr>
          <p:spPr>
            <a:xfrm>
              <a:off x="6094943" y="1045261"/>
              <a:ext cx="132154" cy="142810"/>
            </a:xfrm>
            <a:custGeom>
              <a:avLst/>
              <a:gdLst>
                <a:gd name="connsiteX0" fmla="*/ 1057 w 132154"/>
                <a:gd name="connsiteY0" fmla="*/ 29733 h 142810"/>
                <a:gd name="connsiteX1" fmla="*/ 1057 w 132154"/>
                <a:gd name="connsiteY1" fmla="*/ 29733 h 142810"/>
                <a:gd name="connsiteX2" fmla="*/ 2696 w 132154"/>
                <a:gd name="connsiteY2" fmla="*/ 1874 h 142810"/>
                <a:gd name="connsiteX3" fmla="*/ 19083 w 132154"/>
                <a:gd name="connsiteY3" fmla="*/ 3513 h 142810"/>
                <a:gd name="connsiteX4" fmla="*/ 23999 w 132154"/>
                <a:gd name="connsiteY4" fmla="*/ 6791 h 142810"/>
                <a:gd name="connsiteX5" fmla="*/ 38747 w 132154"/>
                <a:gd name="connsiteY5" fmla="*/ 11707 h 142810"/>
                <a:gd name="connsiteX6" fmla="*/ 43663 w 132154"/>
                <a:gd name="connsiteY6" fmla="*/ 16623 h 142810"/>
                <a:gd name="connsiteX7" fmla="*/ 48580 w 132154"/>
                <a:gd name="connsiteY7" fmla="*/ 18262 h 142810"/>
                <a:gd name="connsiteX8" fmla="*/ 50218 w 132154"/>
                <a:gd name="connsiteY8" fmla="*/ 23178 h 142810"/>
                <a:gd name="connsiteX9" fmla="*/ 53496 w 132154"/>
                <a:gd name="connsiteY9" fmla="*/ 26455 h 142810"/>
                <a:gd name="connsiteX10" fmla="*/ 56773 w 132154"/>
                <a:gd name="connsiteY10" fmla="*/ 31371 h 142810"/>
                <a:gd name="connsiteX11" fmla="*/ 61689 w 132154"/>
                <a:gd name="connsiteY11" fmla="*/ 34649 h 142810"/>
                <a:gd name="connsiteX12" fmla="*/ 68244 w 132154"/>
                <a:gd name="connsiteY12" fmla="*/ 41204 h 142810"/>
                <a:gd name="connsiteX13" fmla="*/ 71522 w 132154"/>
                <a:gd name="connsiteY13" fmla="*/ 44481 h 142810"/>
                <a:gd name="connsiteX14" fmla="*/ 78076 w 132154"/>
                <a:gd name="connsiteY14" fmla="*/ 51036 h 142810"/>
                <a:gd name="connsiteX15" fmla="*/ 81354 w 132154"/>
                <a:gd name="connsiteY15" fmla="*/ 55952 h 142810"/>
                <a:gd name="connsiteX16" fmla="*/ 86270 w 132154"/>
                <a:gd name="connsiteY16" fmla="*/ 57591 h 142810"/>
                <a:gd name="connsiteX17" fmla="*/ 94463 w 132154"/>
                <a:gd name="connsiteY17" fmla="*/ 65784 h 142810"/>
                <a:gd name="connsiteX18" fmla="*/ 97741 w 132154"/>
                <a:gd name="connsiteY18" fmla="*/ 70700 h 142810"/>
                <a:gd name="connsiteX19" fmla="*/ 102657 w 132154"/>
                <a:gd name="connsiteY19" fmla="*/ 75616 h 142810"/>
                <a:gd name="connsiteX20" fmla="*/ 107573 w 132154"/>
                <a:gd name="connsiteY20" fmla="*/ 78894 h 142810"/>
                <a:gd name="connsiteX21" fmla="*/ 119044 w 132154"/>
                <a:gd name="connsiteY21" fmla="*/ 92004 h 142810"/>
                <a:gd name="connsiteX22" fmla="*/ 125599 w 132154"/>
                <a:gd name="connsiteY22" fmla="*/ 106752 h 142810"/>
                <a:gd name="connsiteX23" fmla="*/ 132154 w 132154"/>
                <a:gd name="connsiteY23" fmla="*/ 123139 h 142810"/>
                <a:gd name="connsiteX24" fmla="*/ 128876 w 132154"/>
                <a:gd name="connsiteY24" fmla="*/ 136249 h 142810"/>
                <a:gd name="connsiteX25" fmla="*/ 117405 w 132154"/>
                <a:gd name="connsiteY25" fmla="*/ 142804 h 142810"/>
                <a:gd name="connsiteX26" fmla="*/ 64967 w 132154"/>
                <a:gd name="connsiteY26" fmla="*/ 124778 h 142810"/>
                <a:gd name="connsiteX27" fmla="*/ 43663 w 132154"/>
                <a:gd name="connsiteY27" fmla="*/ 90365 h 142810"/>
                <a:gd name="connsiteX28" fmla="*/ 37109 w 132154"/>
                <a:gd name="connsiteY28" fmla="*/ 78894 h 142810"/>
                <a:gd name="connsiteX29" fmla="*/ 28915 w 132154"/>
                <a:gd name="connsiteY29" fmla="*/ 69062 h 142810"/>
                <a:gd name="connsiteX30" fmla="*/ 27276 w 132154"/>
                <a:gd name="connsiteY30" fmla="*/ 64145 h 142810"/>
                <a:gd name="connsiteX31" fmla="*/ 1057 w 132154"/>
                <a:gd name="connsiteY31" fmla="*/ 29733 h 14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154" h="142810">
                  <a:moveTo>
                    <a:pt x="1057" y="29733"/>
                  </a:moveTo>
                  <a:lnTo>
                    <a:pt x="1057" y="29733"/>
                  </a:lnTo>
                  <a:cubicBezTo>
                    <a:pt x="1603" y="20447"/>
                    <a:pt x="-2574" y="9540"/>
                    <a:pt x="2696" y="1874"/>
                  </a:cubicBezTo>
                  <a:cubicBezTo>
                    <a:pt x="5806" y="-2650"/>
                    <a:pt x="13734" y="2278"/>
                    <a:pt x="19083" y="3513"/>
                  </a:cubicBezTo>
                  <a:cubicBezTo>
                    <a:pt x="21002" y="3956"/>
                    <a:pt x="22289" y="5814"/>
                    <a:pt x="23999" y="6791"/>
                  </a:cubicBezTo>
                  <a:cubicBezTo>
                    <a:pt x="31303" y="10965"/>
                    <a:pt x="30145" y="9986"/>
                    <a:pt x="38747" y="11707"/>
                  </a:cubicBezTo>
                  <a:cubicBezTo>
                    <a:pt x="40386" y="13346"/>
                    <a:pt x="41735" y="15338"/>
                    <a:pt x="43663" y="16623"/>
                  </a:cubicBezTo>
                  <a:cubicBezTo>
                    <a:pt x="45101" y="17581"/>
                    <a:pt x="47358" y="17040"/>
                    <a:pt x="48580" y="18262"/>
                  </a:cubicBezTo>
                  <a:cubicBezTo>
                    <a:pt x="49801" y="19483"/>
                    <a:pt x="49329" y="21697"/>
                    <a:pt x="50218" y="23178"/>
                  </a:cubicBezTo>
                  <a:cubicBezTo>
                    <a:pt x="51013" y="24503"/>
                    <a:pt x="52531" y="25249"/>
                    <a:pt x="53496" y="26455"/>
                  </a:cubicBezTo>
                  <a:cubicBezTo>
                    <a:pt x="54726" y="27993"/>
                    <a:pt x="55381" y="29978"/>
                    <a:pt x="56773" y="31371"/>
                  </a:cubicBezTo>
                  <a:cubicBezTo>
                    <a:pt x="58166" y="32764"/>
                    <a:pt x="60194" y="33367"/>
                    <a:pt x="61689" y="34649"/>
                  </a:cubicBezTo>
                  <a:cubicBezTo>
                    <a:pt x="64035" y="36660"/>
                    <a:pt x="66059" y="39019"/>
                    <a:pt x="68244" y="41204"/>
                  </a:cubicBezTo>
                  <a:lnTo>
                    <a:pt x="71522" y="44481"/>
                  </a:lnTo>
                  <a:cubicBezTo>
                    <a:pt x="73707" y="46666"/>
                    <a:pt x="76362" y="48465"/>
                    <a:pt x="78076" y="51036"/>
                  </a:cubicBezTo>
                  <a:cubicBezTo>
                    <a:pt x="79169" y="52675"/>
                    <a:pt x="79816" y="54722"/>
                    <a:pt x="81354" y="55952"/>
                  </a:cubicBezTo>
                  <a:cubicBezTo>
                    <a:pt x="82703" y="57031"/>
                    <a:pt x="84631" y="57045"/>
                    <a:pt x="86270" y="57591"/>
                  </a:cubicBezTo>
                  <a:cubicBezTo>
                    <a:pt x="94296" y="73643"/>
                    <a:pt x="84418" y="57748"/>
                    <a:pt x="94463" y="65784"/>
                  </a:cubicBezTo>
                  <a:cubicBezTo>
                    <a:pt x="96001" y="67014"/>
                    <a:pt x="96480" y="69187"/>
                    <a:pt x="97741" y="70700"/>
                  </a:cubicBezTo>
                  <a:cubicBezTo>
                    <a:pt x="99225" y="72480"/>
                    <a:pt x="100877" y="74132"/>
                    <a:pt x="102657" y="75616"/>
                  </a:cubicBezTo>
                  <a:cubicBezTo>
                    <a:pt x="104170" y="76877"/>
                    <a:pt x="106091" y="77597"/>
                    <a:pt x="107573" y="78894"/>
                  </a:cubicBezTo>
                  <a:cubicBezTo>
                    <a:pt x="111377" y="82222"/>
                    <a:pt x="116574" y="87064"/>
                    <a:pt x="119044" y="92004"/>
                  </a:cubicBezTo>
                  <a:cubicBezTo>
                    <a:pt x="121450" y="96816"/>
                    <a:pt x="123511" y="101794"/>
                    <a:pt x="125599" y="106752"/>
                  </a:cubicBezTo>
                  <a:cubicBezTo>
                    <a:pt x="127882" y="112174"/>
                    <a:pt x="132154" y="123139"/>
                    <a:pt x="132154" y="123139"/>
                  </a:cubicBezTo>
                  <a:cubicBezTo>
                    <a:pt x="131061" y="127509"/>
                    <a:pt x="131579" y="132645"/>
                    <a:pt x="128876" y="136249"/>
                  </a:cubicBezTo>
                  <a:cubicBezTo>
                    <a:pt x="126234" y="139772"/>
                    <a:pt x="121805" y="142980"/>
                    <a:pt x="117405" y="142804"/>
                  </a:cubicBezTo>
                  <a:cubicBezTo>
                    <a:pt x="102850" y="142222"/>
                    <a:pt x="78570" y="130608"/>
                    <a:pt x="64967" y="124778"/>
                  </a:cubicBezTo>
                  <a:cubicBezTo>
                    <a:pt x="51655" y="106143"/>
                    <a:pt x="59100" y="117381"/>
                    <a:pt x="43663" y="90365"/>
                  </a:cubicBezTo>
                  <a:cubicBezTo>
                    <a:pt x="41478" y="86541"/>
                    <a:pt x="40223" y="82008"/>
                    <a:pt x="37109" y="78894"/>
                  </a:cubicBezTo>
                  <a:cubicBezTo>
                    <a:pt x="33483" y="75269"/>
                    <a:pt x="31197" y="73626"/>
                    <a:pt x="28915" y="69062"/>
                  </a:cubicBezTo>
                  <a:cubicBezTo>
                    <a:pt x="28142" y="67517"/>
                    <a:pt x="28049" y="65690"/>
                    <a:pt x="27276" y="64145"/>
                  </a:cubicBezTo>
                  <a:cubicBezTo>
                    <a:pt x="23470" y="56532"/>
                    <a:pt x="5427" y="35468"/>
                    <a:pt x="1057" y="29733"/>
                  </a:cubicBezTo>
                  <a:close/>
                </a:path>
              </a:pathLst>
            </a:custGeom>
            <a:solidFill>
              <a:srgbClr val="D9B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1" name="Rak koppling 40">
              <a:extLst>
                <a:ext uri="{FF2B5EF4-FFF2-40B4-BE49-F238E27FC236}">
                  <a16:creationId xmlns:a16="http://schemas.microsoft.com/office/drawing/2014/main" id="{9EDDBD34-1A04-41FF-B05D-4B1C80FCBBDA}"/>
                </a:ext>
              </a:extLst>
            </p:cNvPr>
            <p:cNvCxnSpPr>
              <a:cxnSpLocks/>
            </p:cNvCxnSpPr>
            <p:nvPr/>
          </p:nvCxnSpPr>
          <p:spPr>
            <a:xfrm>
              <a:off x="6202516" y="1122516"/>
              <a:ext cx="80297" cy="8029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Likbent triangel 41">
              <a:extLst>
                <a:ext uri="{FF2B5EF4-FFF2-40B4-BE49-F238E27FC236}">
                  <a16:creationId xmlns:a16="http://schemas.microsoft.com/office/drawing/2014/main" id="{009E6AB3-DC55-4B67-837A-60C65126DD3F}"/>
                </a:ext>
              </a:extLst>
            </p:cNvPr>
            <p:cNvSpPr/>
            <p:nvPr/>
          </p:nvSpPr>
          <p:spPr>
            <a:xfrm rot="2663256">
              <a:off x="6163843" y="745860"/>
              <a:ext cx="1035929" cy="616802"/>
            </a:xfrm>
            <a:prstGeom prst="triangle">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778A7973-C70F-4FA3-913A-91BA0F8B736F}"/>
                </a:ext>
              </a:extLst>
            </p:cNvPr>
            <p:cNvSpPr/>
            <p:nvPr/>
          </p:nvSpPr>
          <p:spPr>
            <a:xfrm>
              <a:off x="6094942" y="0"/>
              <a:ext cx="806599" cy="969476"/>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FF222A3E-FCB8-41DE-8022-E75D8E0828DF}"/>
                </a:ext>
              </a:extLst>
            </p:cNvPr>
            <p:cNvSpPr/>
            <p:nvPr/>
          </p:nvSpPr>
          <p:spPr>
            <a:xfrm>
              <a:off x="6770914" y="956946"/>
              <a:ext cx="179674" cy="599228"/>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Rak koppling 45">
              <a:extLst>
                <a:ext uri="{FF2B5EF4-FFF2-40B4-BE49-F238E27FC236}">
                  <a16:creationId xmlns:a16="http://schemas.microsoft.com/office/drawing/2014/main" id="{43FB97C0-5F71-4ED3-AE4C-E5277F99BAB0}"/>
                </a:ext>
              </a:extLst>
            </p:cNvPr>
            <p:cNvCxnSpPr>
              <a:cxnSpLocks/>
            </p:cNvCxnSpPr>
            <p:nvPr/>
          </p:nvCxnSpPr>
          <p:spPr>
            <a:xfrm>
              <a:off x="6102531" y="944271"/>
              <a:ext cx="98300" cy="4812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Rektangel: rundade hörn 48">
              <a:extLst>
                <a:ext uri="{FF2B5EF4-FFF2-40B4-BE49-F238E27FC236}">
                  <a16:creationId xmlns:a16="http://schemas.microsoft.com/office/drawing/2014/main" id="{CC8843E1-E67B-4A81-AE18-A4417F2FC2D4}"/>
                </a:ext>
              </a:extLst>
            </p:cNvPr>
            <p:cNvSpPr/>
            <p:nvPr/>
          </p:nvSpPr>
          <p:spPr>
            <a:xfrm rot="18932670">
              <a:off x="6668619" y="1218629"/>
              <a:ext cx="203604" cy="424613"/>
            </a:xfrm>
            <a:prstGeom prst="round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rundade hörn 49">
              <a:extLst>
                <a:ext uri="{FF2B5EF4-FFF2-40B4-BE49-F238E27FC236}">
                  <a16:creationId xmlns:a16="http://schemas.microsoft.com/office/drawing/2014/main" id="{DED2A773-885C-4A2E-A6B5-0F2DF3CF5A8D}"/>
                </a:ext>
              </a:extLst>
            </p:cNvPr>
            <p:cNvSpPr/>
            <p:nvPr/>
          </p:nvSpPr>
          <p:spPr>
            <a:xfrm>
              <a:off x="6840016" y="1574747"/>
              <a:ext cx="139736" cy="66809"/>
            </a:xfrm>
            <a:prstGeom prst="round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2" name="Rak koppling 51">
              <a:extLst>
                <a:ext uri="{FF2B5EF4-FFF2-40B4-BE49-F238E27FC236}">
                  <a16:creationId xmlns:a16="http://schemas.microsoft.com/office/drawing/2014/main" id="{8007A18A-106E-4884-80C5-A81D7CCCCC43}"/>
                </a:ext>
              </a:extLst>
            </p:cNvPr>
            <p:cNvCxnSpPr>
              <a:stCxn id="50" idx="1"/>
              <a:endCxn id="50" idx="1"/>
            </p:cNvCxnSpPr>
            <p:nvPr/>
          </p:nvCxnSpPr>
          <p:spPr>
            <a:xfrm>
              <a:off x="6840016" y="16081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DE388A07-F583-4979-AF09-72CE3F4B0035}"/>
                </a:ext>
              </a:extLst>
            </p:cNvPr>
            <p:cNvCxnSpPr>
              <a:cxnSpLocks/>
            </p:cNvCxnSpPr>
            <p:nvPr/>
          </p:nvCxnSpPr>
          <p:spPr>
            <a:xfrm flipV="1">
              <a:off x="6859903" y="1632446"/>
              <a:ext cx="219323" cy="6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Frihandsfigur: Form 61">
              <a:extLst>
                <a:ext uri="{FF2B5EF4-FFF2-40B4-BE49-F238E27FC236}">
                  <a16:creationId xmlns:a16="http://schemas.microsoft.com/office/drawing/2014/main" id="{0E787C1B-0774-4825-AF92-EC4014953F28}"/>
                </a:ext>
              </a:extLst>
            </p:cNvPr>
            <p:cNvSpPr/>
            <p:nvPr/>
          </p:nvSpPr>
          <p:spPr>
            <a:xfrm>
              <a:off x="6821555" y="1604804"/>
              <a:ext cx="76200" cy="45719"/>
            </a:xfrm>
            <a:custGeom>
              <a:avLst/>
              <a:gdLst>
                <a:gd name="connsiteX0" fmla="*/ 0 w 76200"/>
                <a:gd name="connsiteY0" fmla="*/ 8861 h 27911"/>
                <a:gd name="connsiteX1" fmla="*/ 0 w 76200"/>
                <a:gd name="connsiteY1" fmla="*/ 8861 h 27911"/>
                <a:gd name="connsiteX2" fmla="*/ 36512 w 76200"/>
                <a:gd name="connsiteY2" fmla="*/ 27911 h 27911"/>
                <a:gd name="connsiteX3" fmla="*/ 63500 w 76200"/>
                <a:gd name="connsiteY3" fmla="*/ 26323 h 27911"/>
                <a:gd name="connsiteX4" fmla="*/ 68262 w 76200"/>
                <a:gd name="connsiteY4" fmla="*/ 24736 h 27911"/>
                <a:gd name="connsiteX5" fmla="*/ 73025 w 76200"/>
                <a:gd name="connsiteY5" fmla="*/ 19973 h 27911"/>
                <a:gd name="connsiteX6" fmla="*/ 76200 w 76200"/>
                <a:gd name="connsiteY6" fmla="*/ 15211 h 27911"/>
                <a:gd name="connsiteX7" fmla="*/ 68262 w 76200"/>
                <a:gd name="connsiteY7" fmla="*/ 8861 h 27911"/>
                <a:gd name="connsiteX8" fmla="*/ 31750 w 76200"/>
                <a:gd name="connsiteY8" fmla="*/ 923 h 27911"/>
                <a:gd name="connsiteX9" fmla="*/ 4762 w 76200"/>
                <a:gd name="connsiteY9" fmla="*/ 2511 h 27911"/>
                <a:gd name="connsiteX10" fmla="*/ 9525 w 76200"/>
                <a:gd name="connsiteY10" fmla="*/ 15211 h 27911"/>
                <a:gd name="connsiteX11" fmla="*/ 4762 w 76200"/>
                <a:gd name="connsiteY11" fmla="*/ 16798 h 27911"/>
                <a:gd name="connsiteX12" fmla="*/ 0 w 76200"/>
                <a:gd name="connsiteY12" fmla="*/ 8861 h 2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27911">
                  <a:moveTo>
                    <a:pt x="0" y="8861"/>
                  </a:moveTo>
                  <a:lnTo>
                    <a:pt x="0" y="8861"/>
                  </a:lnTo>
                  <a:cubicBezTo>
                    <a:pt x="32050" y="27416"/>
                    <a:pt x="18892" y="23505"/>
                    <a:pt x="36512" y="27911"/>
                  </a:cubicBezTo>
                  <a:cubicBezTo>
                    <a:pt x="45508" y="27382"/>
                    <a:pt x="54533" y="27220"/>
                    <a:pt x="63500" y="26323"/>
                  </a:cubicBezTo>
                  <a:cubicBezTo>
                    <a:pt x="65165" y="26157"/>
                    <a:pt x="66870" y="25664"/>
                    <a:pt x="68262" y="24736"/>
                  </a:cubicBezTo>
                  <a:cubicBezTo>
                    <a:pt x="70130" y="23491"/>
                    <a:pt x="71588" y="21698"/>
                    <a:pt x="73025" y="19973"/>
                  </a:cubicBezTo>
                  <a:cubicBezTo>
                    <a:pt x="74246" y="18507"/>
                    <a:pt x="75142" y="16798"/>
                    <a:pt x="76200" y="15211"/>
                  </a:cubicBezTo>
                  <a:cubicBezTo>
                    <a:pt x="73554" y="13094"/>
                    <a:pt x="71245" y="10467"/>
                    <a:pt x="68262" y="8861"/>
                  </a:cubicBezTo>
                  <a:cubicBezTo>
                    <a:pt x="56950" y="2770"/>
                    <a:pt x="44175" y="2304"/>
                    <a:pt x="31750" y="923"/>
                  </a:cubicBezTo>
                  <a:cubicBezTo>
                    <a:pt x="22754" y="1452"/>
                    <a:pt x="12342" y="-2362"/>
                    <a:pt x="4762" y="2511"/>
                  </a:cubicBezTo>
                  <a:cubicBezTo>
                    <a:pt x="959" y="4956"/>
                    <a:pt x="9525" y="10690"/>
                    <a:pt x="9525" y="15211"/>
                  </a:cubicBezTo>
                  <a:cubicBezTo>
                    <a:pt x="9525" y="16884"/>
                    <a:pt x="6386" y="16392"/>
                    <a:pt x="4762" y="16798"/>
                  </a:cubicBezTo>
                  <a:cubicBezTo>
                    <a:pt x="4249" y="16926"/>
                    <a:pt x="794" y="10184"/>
                    <a:pt x="0" y="8861"/>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Ellips 72">
              <a:extLst>
                <a:ext uri="{FF2B5EF4-FFF2-40B4-BE49-F238E27FC236}">
                  <a16:creationId xmlns:a16="http://schemas.microsoft.com/office/drawing/2014/main" id="{4FC7D498-1A53-46BC-AE62-BB996819F8E2}"/>
                </a:ext>
              </a:extLst>
            </p:cNvPr>
            <p:cNvSpPr/>
            <p:nvPr/>
          </p:nvSpPr>
          <p:spPr>
            <a:xfrm>
              <a:off x="11288759" y="159006"/>
              <a:ext cx="740727" cy="7440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Frihandsfigur: Form 73">
              <a:extLst>
                <a:ext uri="{FF2B5EF4-FFF2-40B4-BE49-F238E27FC236}">
                  <a16:creationId xmlns:a16="http://schemas.microsoft.com/office/drawing/2014/main" id="{6BA23E37-E991-4347-A7E3-BA793BEC9A61}"/>
                </a:ext>
              </a:extLst>
            </p:cNvPr>
            <p:cNvSpPr/>
            <p:nvPr/>
          </p:nvSpPr>
          <p:spPr>
            <a:xfrm>
              <a:off x="11146896" y="-4143"/>
              <a:ext cx="1052496" cy="482949"/>
            </a:xfrm>
            <a:custGeom>
              <a:avLst/>
              <a:gdLst>
                <a:gd name="connsiteX0" fmla="*/ 119962 w 1080396"/>
                <a:gd name="connsiteY0" fmla="*/ 619365 h 619365"/>
                <a:gd name="connsiteX1" fmla="*/ 119962 w 1080396"/>
                <a:gd name="connsiteY1" fmla="*/ 619365 h 619365"/>
                <a:gd name="connsiteX2" fmla="*/ 142979 w 1080396"/>
                <a:gd name="connsiteY2" fmla="*/ 615180 h 619365"/>
                <a:gd name="connsiteX3" fmla="*/ 145072 w 1080396"/>
                <a:gd name="connsiteY3" fmla="*/ 608902 h 619365"/>
                <a:gd name="connsiteX4" fmla="*/ 149257 w 1080396"/>
                <a:gd name="connsiteY4" fmla="*/ 583793 h 619365"/>
                <a:gd name="connsiteX5" fmla="*/ 151349 w 1080396"/>
                <a:gd name="connsiteY5" fmla="*/ 573331 h 619365"/>
                <a:gd name="connsiteX6" fmla="*/ 153442 w 1080396"/>
                <a:gd name="connsiteY6" fmla="*/ 531482 h 619365"/>
                <a:gd name="connsiteX7" fmla="*/ 155534 w 1080396"/>
                <a:gd name="connsiteY7" fmla="*/ 521020 h 619365"/>
                <a:gd name="connsiteX8" fmla="*/ 157627 w 1080396"/>
                <a:gd name="connsiteY8" fmla="*/ 512650 h 619365"/>
                <a:gd name="connsiteX9" fmla="*/ 163904 w 1080396"/>
                <a:gd name="connsiteY9" fmla="*/ 491725 h 619365"/>
                <a:gd name="connsiteX10" fmla="*/ 165996 w 1080396"/>
                <a:gd name="connsiteY10" fmla="*/ 479171 h 619365"/>
                <a:gd name="connsiteX11" fmla="*/ 168089 w 1080396"/>
                <a:gd name="connsiteY11" fmla="*/ 456154 h 619365"/>
                <a:gd name="connsiteX12" fmla="*/ 172274 w 1080396"/>
                <a:gd name="connsiteY12" fmla="*/ 449876 h 619365"/>
                <a:gd name="connsiteX13" fmla="*/ 178551 w 1080396"/>
                <a:gd name="connsiteY13" fmla="*/ 433137 h 619365"/>
                <a:gd name="connsiteX14" fmla="*/ 184828 w 1080396"/>
                <a:gd name="connsiteY14" fmla="*/ 420582 h 619365"/>
                <a:gd name="connsiteX15" fmla="*/ 186921 w 1080396"/>
                <a:gd name="connsiteY15" fmla="*/ 408027 h 619365"/>
                <a:gd name="connsiteX16" fmla="*/ 195291 w 1080396"/>
                <a:gd name="connsiteY16" fmla="*/ 393380 h 619365"/>
                <a:gd name="connsiteX17" fmla="*/ 203660 w 1080396"/>
                <a:gd name="connsiteY17" fmla="*/ 372456 h 619365"/>
                <a:gd name="connsiteX18" fmla="*/ 209938 w 1080396"/>
                <a:gd name="connsiteY18" fmla="*/ 364086 h 619365"/>
                <a:gd name="connsiteX19" fmla="*/ 214123 w 1080396"/>
                <a:gd name="connsiteY19" fmla="*/ 357809 h 619365"/>
                <a:gd name="connsiteX20" fmla="*/ 228770 w 1080396"/>
                <a:gd name="connsiteY20" fmla="*/ 338977 h 619365"/>
                <a:gd name="connsiteX21" fmla="*/ 235047 w 1080396"/>
                <a:gd name="connsiteY21" fmla="*/ 330607 h 619365"/>
                <a:gd name="connsiteX22" fmla="*/ 243417 w 1080396"/>
                <a:gd name="connsiteY22" fmla="*/ 322237 h 619365"/>
                <a:gd name="connsiteX23" fmla="*/ 255972 w 1080396"/>
                <a:gd name="connsiteY23" fmla="*/ 305497 h 619365"/>
                <a:gd name="connsiteX24" fmla="*/ 260156 w 1080396"/>
                <a:gd name="connsiteY24" fmla="*/ 299220 h 619365"/>
                <a:gd name="connsiteX25" fmla="*/ 270619 w 1080396"/>
                <a:gd name="connsiteY25" fmla="*/ 288758 h 619365"/>
                <a:gd name="connsiteX26" fmla="*/ 297821 w 1080396"/>
                <a:gd name="connsiteY26" fmla="*/ 272018 h 619365"/>
                <a:gd name="connsiteX27" fmla="*/ 306190 w 1080396"/>
                <a:gd name="connsiteY27" fmla="*/ 267833 h 619365"/>
                <a:gd name="connsiteX28" fmla="*/ 314560 w 1080396"/>
                <a:gd name="connsiteY28" fmla="*/ 261556 h 619365"/>
                <a:gd name="connsiteX29" fmla="*/ 335485 w 1080396"/>
                <a:gd name="connsiteY29" fmla="*/ 255279 h 619365"/>
                <a:gd name="connsiteX30" fmla="*/ 352224 w 1080396"/>
                <a:gd name="connsiteY30" fmla="*/ 244816 h 619365"/>
                <a:gd name="connsiteX31" fmla="*/ 364779 w 1080396"/>
                <a:gd name="connsiteY31" fmla="*/ 240631 h 619365"/>
                <a:gd name="connsiteX32" fmla="*/ 371056 w 1080396"/>
                <a:gd name="connsiteY32" fmla="*/ 238539 h 619365"/>
                <a:gd name="connsiteX33" fmla="*/ 389888 w 1080396"/>
                <a:gd name="connsiteY33" fmla="*/ 234354 h 619365"/>
                <a:gd name="connsiteX34" fmla="*/ 396166 w 1080396"/>
                <a:gd name="connsiteY34" fmla="*/ 230169 h 619365"/>
                <a:gd name="connsiteX35" fmla="*/ 402443 w 1080396"/>
                <a:gd name="connsiteY35" fmla="*/ 228077 h 619365"/>
                <a:gd name="connsiteX36" fmla="*/ 412905 w 1080396"/>
                <a:gd name="connsiteY36" fmla="*/ 223892 h 619365"/>
                <a:gd name="connsiteX37" fmla="*/ 440107 w 1080396"/>
                <a:gd name="connsiteY37" fmla="*/ 217615 h 619365"/>
                <a:gd name="connsiteX38" fmla="*/ 450569 w 1080396"/>
                <a:gd name="connsiteY38" fmla="*/ 213430 h 619365"/>
                <a:gd name="connsiteX39" fmla="*/ 456847 w 1080396"/>
                <a:gd name="connsiteY39" fmla="*/ 211337 h 619365"/>
                <a:gd name="connsiteX40" fmla="*/ 484048 w 1080396"/>
                <a:gd name="connsiteY40" fmla="*/ 209245 h 619365"/>
                <a:gd name="connsiteX41" fmla="*/ 525897 w 1080396"/>
                <a:gd name="connsiteY41" fmla="*/ 205060 h 619365"/>
                <a:gd name="connsiteX42" fmla="*/ 569839 w 1080396"/>
                <a:gd name="connsiteY42" fmla="*/ 207152 h 619365"/>
                <a:gd name="connsiteX43" fmla="*/ 578209 w 1080396"/>
                <a:gd name="connsiteY43" fmla="*/ 209245 h 619365"/>
                <a:gd name="connsiteX44" fmla="*/ 594948 w 1080396"/>
                <a:gd name="connsiteY44" fmla="*/ 211337 h 619365"/>
                <a:gd name="connsiteX45" fmla="*/ 607503 w 1080396"/>
                <a:gd name="connsiteY45" fmla="*/ 213430 h 619365"/>
                <a:gd name="connsiteX46" fmla="*/ 617965 w 1080396"/>
                <a:gd name="connsiteY46" fmla="*/ 217615 h 619365"/>
                <a:gd name="connsiteX47" fmla="*/ 626335 w 1080396"/>
                <a:gd name="connsiteY47" fmla="*/ 219707 h 619365"/>
                <a:gd name="connsiteX48" fmla="*/ 634705 w 1080396"/>
                <a:gd name="connsiteY48" fmla="*/ 223892 h 619365"/>
                <a:gd name="connsiteX49" fmla="*/ 643075 w 1080396"/>
                <a:gd name="connsiteY49" fmla="*/ 230169 h 619365"/>
                <a:gd name="connsiteX50" fmla="*/ 659814 w 1080396"/>
                <a:gd name="connsiteY50" fmla="*/ 234354 h 619365"/>
                <a:gd name="connsiteX51" fmla="*/ 666092 w 1080396"/>
                <a:gd name="connsiteY51" fmla="*/ 236447 h 619365"/>
                <a:gd name="connsiteX52" fmla="*/ 676554 w 1080396"/>
                <a:gd name="connsiteY52" fmla="*/ 240631 h 619365"/>
                <a:gd name="connsiteX53" fmla="*/ 689108 w 1080396"/>
                <a:gd name="connsiteY53" fmla="*/ 242724 h 619365"/>
                <a:gd name="connsiteX54" fmla="*/ 707940 w 1080396"/>
                <a:gd name="connsiteY54" fmla="*/ 253186 h 619365"/>
                <a:gd name="connsiteX55" fmla="*/ 714218 w 1080396"/>
                <a:gd name="connsiteY55" fmla="*/ 257371 h 619365"/>
                <a:gd name="connsiteX56" fmla="*/ 728865 w 1080396"/>
                <a:gd name="connsiteY56" fmla="*/ 272018 h 619365"/>
                <a:gd name="connsiteX57" fmla="*/ 739327 w 1080396"/>
                <a:gd name="connsiteY57" fmla="*/ 282480 h 619365"/>
                <a:gd name="connsiteX58" fmla="*/ 745605 w 1080396"/>
                <a:gd name="connsiteY58" fmla="*/ 284573 h 619365"/>
                <a:gd name="connsiteX59" fmla="*/ 753974 w 1080396"/>
                <a:gd name="connsiteY59" fmla="*/ 290850 h 619365"/>
                <a:gd name="connsiteX60" fmla="*/ 760252 w 1080396"/>
                <a:gd name="connsiteY60" fmla="*/ 292943 h 619365"/>
                <a:gd name="connsiteX61" fmla="*/ 787454 w 1080396"/>
                <a:gd name="connsiteY61" fmla="*/ 311775 h 619365"/>
                <a:gd name="connsiteX62" fmla="*/ 791638 w 1080396"/>
                <a:gd name="connsiteY62" fmla="*/ 318052 h 619365"/>
                <a:gd name="connsiteX63" fmla="*/ 804193 w 1080396"/>
                <a:gd name="connsiteY63" fmla="*/ 330607 h 619365"/>
                <a:gd name="connsiteX64" fmla="*/ 806286 w 1080396"/>
                <a:gd name="connsiteY64" fmla="*/ 336884 h 619365"/>
                <a:gd name="connsiteX65" fmla="*/ 816748 w 1080396"/>
                <a:gd name="connsiteY65" fmla="*/ 351531 h 619365"/>
                <a:gd name="connsiteX66" fmla="*/ 823025 w 1080396"/>
                <a:gd name="connsiteY66" fmla="*/ 355716 h 619365"/>
                <a:gd name="connsiteX67" fmla="*/ 833487 w 1080396"/>
                <a:gd name="connsiteY67" fmla="*/ 378733 h 619365"/>
                <a:gd name="connsiteX68" fmla="*/ 835580 w 1080396"/>
                <a:gd name="connsiteY68" fmla="*/ 385010 h 619365"/>
                <a:gd name="connsiteX69" fmla="*/ 846042 w 1080396"/>
                <a:gd name="connsiteY69" fmla="*/ 399658 h 619365"/>
                <a:gd name="connsiteX70" fmla="*/ 848135 w 1080396"/>
                <a:gd name="connsiteY70" fmla="*/ 405935 h 619365"/>
                <a:gd name="connsiteX71" fmla="*/ 854412 w 1080396"/>
                <a:gd name="connsiteY71" fmla="*/ 414305 h 619365"/>
                <a:gd name="connsiteX72" fmla="*/ 866967 w 1080396"/>
                <a:gd name="connsiteY72" fmla="*/ 435229 h 619365"/>
                <a:gd name="connsiteX73" fmla="*/ 873244 w 1080396"/>
                <a:gd name="connsiteY73" fmla="*/ 445691 h 619365"/>
                <a:gd name="connsiteX74" fmla="*/ 875336 w 1080396"/>
                <a:gd name="connsiteY74" fmla="*/ 454061 h 619365"/>
                <a:gd name="connsiteX75" fmla="*/ 883706 w 1080396"/>
                <a:gd name="connsiteY75" fmla="*/ 477078 h 619365"/>
                <a:gd name="connsiteX76" fmla="*/ 892076 w 1080396"/>
                <a:gd name="connsiteY76" fmla="*/ 506372 h 619365"/>
                <a:gd name="connsiteX77" fmla="*/ 896261 w 1080396"/>
                <a:gd name="connsiteY77" fmla="*/ 512650 h 619365"/>
                <a:gd name="connsiteX78" fmla="*/ 898353 w 1080396"/>
                <a:gd name="connsiteY78" fmla="*/ 527297 h 619365"/>
                <a:gd name="connsiteX79" fmla="*/ 906723 w 1080396"/>
                <a:gd name="connsiteY79" fmla="*/ 550314 h 619365"/>
                <a:gd name="connsiteX80" fmla="*/ 908816 w 1080396"/>
                <a:gd name="connsiteY80" fmla="*/ 562869 h 619365"/>
                <a:gd name="connsiteX81" fmla="*/ 910908 w 1080396"/>
                <a:gd name="connsiteY81" fmla="*/ 569146 h 619365"/>
                <a:gd name="connsiteX82" fmla="*/ 936017 w 1080396"/>
                <a:gd name="connsiteY82" fmla="*/ 575423 h 619365"/>
                <a:gd name="connsiteX83" fmla="*/ 979959 w 1080396"/>
                <a:gd name="connsiteY83" fmla="*/ 573331 h 619365"/>
                <a:gd name="connsiteX84" fmla="*/ 998791 w 1080396"/>
                <a:gd name="connsiteY84" fmla="*/ 571238 h 619365"/>
                <a:gd name="connsiteX85" fmla="*/ 1019715 w 1080396"/>
                <a:gd name="connsiteY85" fmla="*/ 569146 h 619365"/>
                <a:gd name="connsiteX86" fmla="*/ 1049010 w 1080396"/>
                <a:gd name="connsiteY86" fmla="*/ 558684 h 619365"/>
                <a:gd name="connsiteX87" fmla="*/ 1059472 w 1080396"/>
                <a:gd name="connsiteY87" fmla="*/ 550314 h 619365"/>
                <a:gd name="connsiteX88" fmla="*/ 1072027 w 1080396"/>
                <a:gd name="connsiteY88" fmla="*/ 495910 h 619365"/>
                <a:gd name="connsiteX89" fmla="*/ 1069934 w 1080396"/>
                <a:gd name="connsiteY89" fmla="*/ 456154 h 619365"/>
                <a:gd name="connsiteX90" fmla="*/ 1061564 w 1080396"/>
                <a:gd name="connsiteY90" fmla="*/ 387103 h 619365"/>
                <a:gd name="connsiteX91" fmla="*/ 1067842 w 1080396"/>
                <a:gd name="connsiteY91" fmla="*/ 288758 h 619365"/>
                <a:gd name="connsiteX92" fmla="*/ 1072027 w 1080396"/>
                <a:gd name="connsiteY92" fmla="*/ 261556 h 619365"/>
                <a:gd name="connsiteX93" fmla="*/ 1076211 w 1080396"/>
                <a:gd name="connsiteY93" fmla="*/ 209245 h 619365"/>
                <a:gd name="connsiteX94" fmla="*/ 1080396 w 1080396"/>
                <a:gd name="connsiteY94" fmla="*/ 171581 h 619365"/>
                <a:gd name="connsiteX95" fmla="*/ 1074119 w 1080396"/>
                <a:gd name="connsiteY95" fmla="*/ 71143 h 619365"/>
                <a:gd name="connsiteX96" fmla="*/ 1059472 w 1080396"/>
                <a:gd name="connsiteY96" fmla="*/ 33479 h 619365"/>
                <a:gd name="connsiteX97" fmla="*/ 1042732 w 1080396"/>
                <a:gd name="connsiteY97" fmla="*/ 14647 h 619365"/>
                <a:gd name="connsiteX98" fmla="*/ 994606 w 1080396"/>
                <a:gd name="connsiteY98" fmla="*/ 4185 h 619365"/>
                <a:gd name="connsiteX99" fmla="*/ 931832 w 1080396"/>
                <a:gd name="connsiteY99" fmla="*/ 0 h 619365"/>
                <a:gd name="connsiteX100" fmla="*/ 103223 w 1080396"/>
                <a:gd name="connsiteY100" fmla="*/ 4185 h 619365"/>
                <a:gd name="connsiteX101" fmla="*/ 84391 w 1080396"/>
                <a:gd name="connsiteY101" fmla="*/ 10462 h 619365"/>
                <a:gd name="connsiteX102" fmla="*/ 36265 w 1080396"/>
                <a:gd name="connsiteY102" fmla="*/ 60681 h 619365"/>
                <a:gd name="connsiteX103" fmla="*/ 4878 w 1080396"/>
                <a:gd name="connsiteY103" fmla="*/ 152749 h 619365"/>
                <a:gd name="connsiteX104" fmla="*/ 693 w 1080396"/>
                <a:gd name="connsiteY104" fmla="*/ 353624 h 619365"/>
                <a:gd name="connsiteX105" fmla="*/ 6970 w 1080396"/>
                <a:gd name="connsiteY105" fmla="*/ 479171 h 619365"/>
                <a:gd name="connsiteX106" fmla="*/ 15340 w 1080396"/>
                <a:gd name="connsiteY106" fmla="*/ 506372 h 619365"/>
                <a:gd name="connsiteX107" fmla="*/ 34172 w 1080396"/>
                <a:gd name="connsiteY107" fmla="*/ 537759 h 619365"/>
                <a:gd name="connsiteX108" fmla="*/ 46727 w 1080396"/>
                <a:gd name="connsiteY108" fmla="*/ 554499 h 619365"/>
                <a:gd name="connsiteX109" fmla="*/ 55097 w 1080396"/>
                <a:gd name="connsiteY109" fmla="*/ 567053 h 619365"/>
                <a:gd name="connsiteX110" fmla="*/ 61374 w 1080396"/>
                <a:gd name="connsiteY110" fmla="*/ 571238 h 619365"/>
                <a:gd name="connsiteX111" fmla="*/ 78113 w 1080396"/>
                <a:gd name="connsiteY111" fmla="*/ 592163 h 619365"/>
                <a:gd name="connsiteX112" fmla="*/ 88576 w 1080396"/>
                <a:gd name="connsiteY112" fmla="*/ 598440 h 619365"/>
                <a:gd name="connsiteX113" fmla="*/ 94853 w 1080396"/>
                <a:gd name="connsiteY113" fmla="*/ 602625 h 619365"/>
                <a:gd name="connsiteX114" fmla="*/ 101130 w 1080396"/>
                <a:gd name="connsiteY114" fmla="*/ 604718 h 619365"/>
                <a:gd name="connsiteX115" fmla="*/ 119962 w 1080396"/>
                <a:gd name="connsiteY115" fmla="*/ 619365 h 6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080396" h="619365">
                  <a:moveTo>
                    <a:pt x="119962" y="619365"/>
                  </a:moveTo>
                  <a:lnTo>
                    <a:pt x="119962" y="619365"/>
                  </a:lnTo>
                  <a:cubicBezTo>
                    <a:pt x="127634" y="617970"/>
                    <a:pt x="135781" y="618179"/>
                    <a:pt x="142979" y="615180"/>
                  </a:cubicBezTo>
                  <a:cubicBezTo>
                    <a:pt x="145015" y="614332"/>
                    <a:pt x="144639" y="611065"/>
                    <a:pt x="145072" y="608902"/>
                  </a:cubicBezTo>
                  <a:cubicBezTo>
                    <a:pt x="146736" y="600582"/>
                    <a:pt x="147593" y="592113"/>
                    <a:pt x="149257" y="583793"/>
                  </a:cubicBezTo>
                  <a:lnTo>
                    <a:pt x="151349" y="573331"/>
                  </a:lnTo>
                  <a:cubicBezTo>
                    <a:pt x="152047" y="559381"/>
                    <a:pt x="152328" y="545405"/>
                    <a:pt x="153442" y="531482"/>
                  </a:cubicBezTo>
                  <a:cubicBezTo>
                    <a:pt x="153726" y="527937"/>
                    <a:pt x="154762" y="524492"/>
                    <a:pt x="155534" y="521020"/>
                  </a:cubicBezTo>
                  <a:cubicBezTo>
                    <a:pt x="156158" y="518213"/>
                    <a:pt x="156801" y="515405"/>
                    <a:pt x="157627" y="512650"/>
                  </a:cubicBezTo>
                  <a:cubicBezTo>
                    <a:pt x="160824" y="501993"/>
                    <a:pt x="161977" y="501358"/>
                    <a:pt x="163904" y="491725"/>
                  </a:cubicBezTo>
                  <a:cubicBezTo>
                    <a:pt x="164736" y="487565"/>
                    <a:pt x="165500" y="483384"/>
                    <a:pt x="165996" y="479171"/>
                  </a:cubicBezTo>
                  <a:cubicBezTo>
                    <a:pt x="166896" y="471520"/>
                    <a:pt x="166475" y="463687"/>
                    <a:pt x="168089" y="456154"/>
                  </a:cubicBezTo>
                  <a:cubicBezTo>
                    <a:pt x="168616" y="453695"/>
                    <a:pt x="170879" y="451969"/>
                    <a:pt x="172274" y="449876"/>
                  </a:cubicBezTo>
                  <a:cubicBezTo>
                    <a:pt x="176132" y="434443"/>
                    <a:pt x="171985" y="448459"/>
                    <a:pt x="178551" y="433137"/>
                  </a:cubicBezTo>
                  <a:cubicBezTo>
                    <a:pt x="183749" y="421007"/>
                    <a:pt x="176785" y="432646"/>
                    <a:pt x="184828" y="420582"/>
                  </a:cubicBezTo>
                  <a:cubicBezTo>
                    <a:pt x="185526" y="416397"/>
                    <a:pt x="185702" y="412091"/>
                    <a:pt x="186921" y="408027"/>
                  </a:cubicBezTo>
                  <a:cubicBezTo>
                    <a:pt x="190354" y="396584"/>
                    <a:pt x="190889" y="402918"/>
                    <a:pt x="195291" y="393380"/>
                  </a:cubicBezTo>
                  <a:cubicBezTo>
                    <a:pt x="198439" y="386559"/>
                    <a:pt x="199153" y="378465"/>
                    <a:pt x="203660" y="372456"/>
                  </a:cubicBezTo>
                  <a:cubicBezTo>
                    <a:pt x="205753" y="369666"/>
                    <a:pt x="207911" y="366924"/>
                    <a:pt x="209938" y="364086"/>
                  </a:cubicBezTo>
                  <a:cubicBezTo>
                    <a:pt x="211400" y="362040"/>
                    <a:pt x="212614" y="359821"/>
                    <a:pt x="214123" y="357809"/>
                  </a:cubicBezTo>
                  <a:cubicBezTo>
                    <a:pt x="218895" y="351447"/>
                    <a:pt x="223921" y="345280"/>
                    <a:pt x="228770" y="338977"/>
                  </a:cubicBezTo>
                  <a:cubicBezTo>
                    <a:pt x="230896" y="336213"/>
                    <a:pt x="232581" y="333073"/>
                    <a:pt x="235047" y="330607"/>
                  </a:cubicBezTo>
                  <a:cubicBezTo>
                    <a:pt x="237837" y="327817"/>
                    <a:pt x="240891" y="325268"/>
                    <a:pt x="243417" y="322237"/>
                  </a:cubicBezTo>
                  <a:cubicBezTo>
                    <a:pt x="247882" y="316879"/>
                    <a:pt x="252103" y="311301"/>
                    <a:pt x="255972" y="305497"/>
                  </a:cubicBezTo>
                  <a:cubicBezTo>
                    <a:pt x="257367" y="303405"/>
                    <a:pt x="258500" y="301112"/>
                    <a:pt x="260156" y="299220"/>
                  </a:cubicBezTo>
                  <a:cubicBezTo>
                    <a:pt x="263404" y="295508"/>
                    <a:pt x="266802" y="291881"/>
                    <a:pt x="270619" y="288758"/>
                  </a:cubicBezTo>
                  <a:cubicBezTo>
                    <a:pt x="276663" y="283813"/>
                    <a:pt x="291316" y="275566"/>
                    <a:pt x="297821" y="272018"/>
                  </a:cubicBezTo>
                  <a:cubicBezTo>
                    <a:pt x="300559" y="270524"/>
                    <a:pt x="303545" y="269486"/>
                    <a:pt x="306190" y="267833"/>
                  </a:cubicBezTo>
                  <a:cubicBezTo>
                    <a:pt x="309147" y="265985"/>
                    <a:pt x="311385" y="262999"/>
                    <a:pt x="314560" y="261556"/>
                  </a:cubicBezTo>
                  <a:cubicBezTo>
                    <a:pt x="316091" y="260860"/>
                    <a:pt x="331009" y="257197"/>
                    <a:pt x="335485" y="255279"/>
                  </a:cubicBezTo>
                  <a:cubicBezTo>
                    <a:pt x="369473" y="240714"/>
                    <a:pt x="316201" y="262828"/>
                    <a:pt x="352224" y="244816"/>
                  </a:cubicBezTo>
                  <a:cubicBezTo>
                    <a:pt x="356170" y="242843"/>
                    <a:pt x="360594" y="242026"/>
                    <a:pt x="364779" y="240631"/>
                  </a:cubicBezTo>
                  <a:cubicBezTo>
                    <a:pt x="366871" y="239934"/>
                    <a:pt x="368893" y="238971"/>
                    <a:pt x="371056" y="238539"/>
                  </a:cubicBezTo>
                  <a:cubicBezTo>
                    <a:pt x="384339" y="235883"/>
                    <a:pt x="378069" y="237310"/>
                    <a:pt x="389888" y="234354"/>
                  </a:cubicBezTo>
                  <a:cubicBezTo>
                    <a:pt x="391981" y="232959"/>
                    <a:pt x="393916" y="231294"/>
                    <a:pt x="396166" y="230169"/>
                  </a:cubicBezTo>
                  <a:cubicBezTo>
                    <a:pt x="398139" y="229183"/>
                    <a:pt x="400378" y="228851"/>
                    <a:pt x="402443" y="228077"/>
                  </a:cubicBezTo>
                  <a:cubicBezTo>
                    <a:pt x="405960" y="226758"/>
                    <a:pt x="409307" y="224971"/>
                    <a:pt x="412905" y="223892"/>
                  </a:cubicBezTo>
                  <a:cubicBezTo>
                    <a:pt x="426369" y="219852"/>
                    <a:pt x="424183" y="223985"/>
                    <a:pt x="440107" y="217615"/>
                  </a:cubicBezTo>
                  <a:cubicBezTo>
                    <a:pt x="443594" y="216220"/>
                    <a:pt x="447052" y="214749"/>
                    <a:pt x="450569" y="213430"/>
                  </a:cubicBezTo>
                  <a:cubicBezTo>
                    <a:pt x="452634" y="212655"/>
                    <a:pt x="454658" y="211611"/>
                    <a:pt x="456847" y="211337"/>
                  </a:cubicBezTo>
                  <a:cubicBezTo>
                    <a:pt x="465871" y="210209"/>
                    <a:pt x="474986" y="210000"/>
                    <a:pt x="484048" y="209245"/>
                  </a:cubicBezTo>
                  <a:cubicBezTo>
                    <a:pt x="505333" y="207471"/>
                    <a:pt x="505985" y="207272"/>
                    <a:pt x="525897" y="205060"/>
                  </a:cubicBezTo>
                  <a:cubicBezTo>
                    <a:pt x="540544" y="205757"/>
                    <a:pt x="555222" y="205983"/>
                    <a:pt x="569839" y="207152"/>
                  </a:cubicBezTo>
                  <a:cubicBezTo>
                    <a:pt x="572706" y="207381"/>
                    <a:pt x="575372" y="208772"/>
                    <a:pt x="578209" y="209245"/>
                  </a:cubicBezTo>
                  <a:cubicBezTo>
                    <a:pt x="583756" y="210169"/>
                    <a:pt x="589381" y="210542"/>
                    <a:pt x="594948" y="211337"/>
                  </a:cubicBezTo>
                  <a:cubicBezTo>
                    <a:pt x="599148" y="211937"/>
                    <a:pt x="603318" y="212732"/>
                    <a:pt x="607503" y="213430"/>
                  </a:cubicBezTo>
                  <a:cubicBezTo>
                    <a:pt x="610990" y="214825"/>
                    <a:pt x="614402" y="216427"/>
                    <a:pt x="617965" y="217615"/>
                  </a:cubicBezTo>
                  <a:cubicBezTo>
                    <a:pt x="620693" y="218524"/>
                    <a:pt x="623642" y="218697"/>
                    <a:pt x="626335" y="219707"/>
                  </a:cubicBezTo>
                  <a:cubicBezTo>
                    <a:pt x="629256" y="220802"/>
                    <a:pt x="632060" y="222239"/>
                    <a:pt x="634705" y="223892"/>
                  </a:cubicBezTo>
                  <a:cubicBezTo>
                    <a:pt x="637662" y="225740"/>
                    <a:pt x="639856" y="228828"/>
                    <a:pt x="643075" y="230169"/>
                  </a:cubicBezTo>
                  <a:cubicBezTo>
                    <a:pt x="648384" y="232381"/>
                    <a:pt x="654358" y="232535"/>
                    <a:pt x="659814" y="234354"/>
                  </a:cubicBezTo>
                  <a:cubicBezTo>
                    <a:pt x="661907" y="235052"/>
                    <a:pt x="664027" y="235673"/>
                    <a:pt x="666092" y="236447"/>
                  </a:cubicBezTo>
                  <a:cubicBezTo>
                    <a:pt x="669609" y="237766"/>
                    <a:pt x="672930" y="239643"/>
                    <a:pt x="676554" y="240631"/>
                  </a:cubicBezTo>
                  <a:cubicBezTo>
                    <a:pt x="680647" y="241747"/>
                    <a:pt x="684923" y="242026"/>
                    <a:pt x="689108" y="242724"/>
                  </a:cubicBezTo>
                  <a:cubicBezTo>
                    <a:pt x="704203" y="248762"/>
                    <a:pt x="695272" y="244138"/>
                    <a:pt x="707940" y="253186"/>
                  </a:cubicBezTo>
                  <a:cubicBezTo>
                    <a:pt x="709987" y="254648"/>
                    <a:pt x="712349" y="255689"/>
                    <a:pt x="714218" y="257371"/>
                  </a:cubicBezTo>
                  <a:cubicBezTo>
                    <a:pt x="719350" y="261990"/>
                    <a:pt x="723983" y="267136"/>
                    <a:pt x="728865" y="272018"/>
                  </a:cubicBezTo>
                  <a:cubicBezTo>
                    <a:pt x="732352" y="275505"/>
                    <a:pt x="734648" y="280920"/>
                    <a:pt x="739327" y="282480"/>
                  </a:cubicBezTo>
                  <a:lnTo>
                    <a:pt x="745605" y="284573"/>
                  </a:lnTo>
                  <a:cubicBezTo>
                    <a:pt x="748395" y="286665"/>
                    <a:pt x="750946" y="289120"/>
                    <a:pt x="753974" y="290850"/>
                  </a:cubicBezTo>
                  <a:cubicBezTo>
                    <a:pt x="755889" y="291944"/>
                    <a:pt x="758310" y="291897"/>
                    <a:pt x="760252" y="292943"/>
                  </a:cubicBezTo>
                  <a:cubicBezTo>
                    <a:pt x="771535" y="299018"/>
                    <a:pt x="779856" y="302657"/>
                    <a:pt x="787454" y="311775"/>
                  </a:cubicBezTo>
                  <a:cubicBezTo>
                    <a:pt x="789064" y="313707"/>
                    <a:pt x="789967" y="316173"/>
                    <a:pt x="791638" y="318052"/>
                  </a:cubicBezTo>
                  <a:cubicBezTo>
                    <a:pt x="795570" y="322476"/>
                    <a:pt x="804193" y="330607"/>
                    <a:pt x="804193" y="330607"/>
                  </a:cubicBezTo>
                  <a:cubicBezTo>
                    <a:pt x="804891" y="332699"/>
                    <a:pt x="805300" y="334911"/>
                    <a:pt x="806286" y="336884"/>
                  </a:cubicBezTo>
                  <a:cubicBezTo>
                    <a:pt x="807476" y="339264"/>
                    <a:pt x="815797" y="350580"/>
                    <a:pt x="816748" y="351531"/>
                  </a:cubicBezTo>
                  <a:cubicBezTo>
                    <a:pt x="818526" y="353309"/>
                    <a:pt x="820933" y="354321"/>
                    <a:pt x="823025" y="355716"/>
                  </a:cubicBezTo>
                  <a:cubicBezTo>
                    <a:pt x="835331" y="386479"/>
                    <a:pt x="817579" y="342941"/>
                    <a:pt x="833487" y="378733"/>
                  </a:cubicBezTo>
                  <a:cubicBezTo>
                    <a:pt x="834383" y="380748"/>
                    <a:pt x="834486" y="383095"/>
                    <a:pt x="835580" y="385010"/>
                  </a:cubicBezTo>
                  <a:cubicBezTo>
                    <a:pt x="839375" y="391650"/>
                    <a:pt x="842801" y="393177"/>
                    <a:pt x="846042" y="399658"/>
                  </a:cubicBezTo>
                  <a:cubicBezTo>
                    <a:pt x="847028" y="401631"/>
                    <a:pt x="847041" y="404020"/>
                    <a:pt x="848135" y="405935"/>
                  </a:cubicBezTo>
                  <a:cubicBezTo>
                    <a:pt x="849865" y="408963"/>
                    <a:pt x="852526" y="411371"/>
                    <a:pt x="854412" y="414305"/>
                  </a:cubicBezTo>
                  <a:cubicBezTo>
                    <a:pt x="858810" y="421147"/>
                    <a:pt x="862782" y="428254"/>
                    <a:pt x="866967" y="435229"/>
                  </a:cubicBezTo>
                  <a:lnTo>
                    <a:pt x="873244" y="445691"/>
                  </a:lnTo>
                  <a:cubicBezTo>
                    <a:pt x="873941" y="448481"/>
                    <a:pt x="874427" y="451333"/>
                    <a:pt x="875336" y="454061"/>
                  </a:cubicBezTo>
                  <a:cubicBezTo>
                    <a:pt x="878041" y="462177"/>
                    <a:pt x="881995" y="468525"/>
                    <a:pt x="883706" y="477078"/>
                  </a:cubicBezTo>
                  <a:cubicBezTo>
                    <a:pt x="887211" y="494605"/>
                    <a:pt x="885276" y="494472"/>
                    <a:pt x="892076" y="506372"/>
                  </a:cubicBezTo>
                  <a:cubicBezTo>
                    <a:pt x="893324" y="508556"/>
                    <a:pt x="894866" y="510557"/>
                    <a:pt x="896261" y="512650"/>
                  </a:cubicBezTo>
                  <a:cubicBezTo>
                    <a:pt x="896958" y="517532"/>
                    <a:pt x="897157" y="522512"/>
                    <a:pt x="898353" y="527297"/>
                  </a:cubicBezTo>
                  <a:cubicBezTo>
                    <a:pt x="901684" y="540623"/>
                    <a:pt x="904277" y="535643"/>
                    <a:pt x="906723" y="550314"/>
                  </a:cubicBezTo>
                  <a:cubicBezTo>
                    <a:pt x="907421" y="554499"/>
                    <a:pt x="907896" y="558727"/>
                    <a:pt x="908816" y="562869"/>
                  </a:cubicBezTo>
                  <a:cubicBezTo>
                    <a:pt x="909294" y="565022"/>
                    <a:pt x="909348" y="567586"/>
                    <a:pt x="910908" y="569146"/>
                  </a:cubicBezTo>
                  <a:cubicBezTo>
                    <a:pt x="916651" y="574889"/>
                    <a:pt x="929985" y="574669"/>
                    <a:pt x="936017" y="575423"/>
                  </a:cubicBezTo>
                  <a:lnTo>
                    <a:pt x="979959" y="573331"/>
                  </a:lnTo>
                  <a:cubicBezTo>
                    <a:pt x="986261" y="572911"/>
                    <a:pt x="992510" y="571899"/>
                    <a:pt x="998791" y="571238"/>
                  </a:cubicBezTo>
                  <a:lnTo>
                    <a:pt x="1019715" y="569146"/>
                  </a:lnTo>
                  <a:cubicBezTo>
                    <a:pt x="1029866" y="566246"/>
                    <a:pt x="1039742" y="564090"/>
                    <a:pt x="1049010" y="558684"/>
                  </a:cubicBezTo>
                  <a:cubicBezTo>
                    <a:pt x="1052868" y="556434"/>
                    <a:pt x="1055985" y="553104"/>
                    <a:pt x="1059472" y="550314"/>
                  </a:cubicBezTo>
                  <a:cubicBezTo>
                    <a:pt x="1066200" y="530129"/>
                    <a:pt x="1070707" y="519674"/>
                    <a:pt x="1072027" y="495910"/>
                  </a:cubicBezTo>
                  <a:cubicBezTo>
                    <a:pt x="1072763" y="482660"/>
                    <a:pt x="1070713" y="469401"/>
                    <a:pt x="1069934" y="456154"/>
                  </a:cubicBezTo>
                  <a:cubicBezTo>
                    <a:pt x="1067529" y="415266"/>
                    <a:pt x="1068919" y="431227"/>
                    <a:pt x="1061564" y="387103"/>
                  </a:cubicBezTo>
                  <a:cubicBezTo>
                    <a:pt x="1063657" y="354321"/>
                    <a:pt x="1065114" y="321493"/>
                    <a:pt x="1067842" y="288758"/>
                  </a:cubicBezTo>
                  <a:cubicBezTo>
                    <a:pt x="1068604" y="279616"/>
                    <a:pt x="1071067" y="270680"/>
                    <a:pt x="1072027" y="261556"/>
                  </a:cubicBezTo>
                  <a:cubicBezTo>
                    <a:pt x="1073858" y="244159"/>
                    <a:pt x="1074470" y="226651"/>
                    <a:pt x="1076211" y="209245"/>
                  </a:cubicBezTo>
                  <a:cubicBezTo>
                    <a:pt x="1078864" y="182725"/>
                    <a:pt x="1077435" y="195276"/>
                    <a:pt x="1080396" y="171581"/>
                  </a:cubicBezTo>
                  <a:cubicBezTo>
                    <a:pt x="1080078" y="160431"/>
                    <a:pt x="1081253" y="95716"/>
                    <a:pt x="1074119" y="71143"/>
                  </a:cubicBezTo>
                  <a:cubicBezTo>
                    <a:pt x="1070363" y="58207"/>
                    <a:pt x="1068422" y="43547"/>
                    <a:pt x="1059472" y="33479"/>
                  </a:cubicBezTo>
                  <a:cubicBezTo>
                    <a:pt x="1053892" y="27202"/>
                    <a:pt x="1050387" y="18104"/>
                    <a:pt x="1042732" y="14647"/>
                  </a:cubicBezTo>
                  <a:cubicBezTo>
                    <a:pt x="1027770" y="7890"/>
                    <a:pt x="1010881" y="6335"/>
                    <a:pt x="994606" y="4185"/>
                  </a:cubicBezTo>
                  <a:cubicBezTo>
                    <a:pt x="973815" y="1439"/>
                    <a:pt x="952757" y="1395"/>
                    <a:pt x="931832" y="0"/>
                  </a:cubicBezTo>
                  <a:lnTo>
                    <a:pt x="103223" y="4185"/>
                  </a:lnTo>
                  <a:cubicBezTo>
                    <a:pt x="96607" y="4267"/>
                    <a:pt x="90189" y="7273"/>
                    <a:pt x="84391" y="10462"/>
                  </a:cubicBezTo>
                  <a:cubicBezTo>
                    <a:pt x="62433" y="22539"/>
                    <a:pt x="48921" y="38533"/>
                    <a:pt x="36265" y="60681"/>
                  </a:cubicBezTo>
                  <a:cubicBezTo>
                    <a:pt x="20652" y="88004"/>
                    <a:pt x="13133" y="123265"/>
                    <a:pt x="4878" y="152749"/>
                  </a:cubicBezTo>
                  <a:cubicBezTo>
                    <a:pt x="3483" y="219707"/>
                    <a:pt x="1155" y="286653"/>
                    <a:pt x="693" y="353624"/>
                  </a:cubicBezTo>
                  <a:cubicBezTo>
                    <a:pt x="467" y="386316"/>
                    <a:pt x="-2765" y="440232"/>
                    <a:pt x="6970" y="479171"/>
                  </a:cubicBezTo>
                  <a:cubicBezTo>
                    <a:pt x="9271" y="488374"/>
                    <a:pt x="11345" y="497768"/>
                    <a:pt x="15340" y="506372"/>
                  </a:cubicBezTo>
                  <a:cubicBezTo>
                    <a:pt x="20478" y="517438"/>
                    <a:pt x="28716" y="526846"/>
                    <a:pt x="34172" y="537759"/>
                  </a:cubicBezTo>
                  <a:cubicBezTo>
                    <a:pt x="41574" y="552564"/>
                    <a:pt x="36556" y="547719"/>
                    <a:pt x="46727" y="554499"/>
                  </a:cubicBezTo>
                  <a:cubicBezTo>
                    <a:pt x="49517" y="558684"/>
                    <a:pt x="51785" y="563268"/>
                    <a:pt x="55097" y="567053"/>
                  </a:cubicBezTo>
                  <a:cubicBezTo>
                    <a:pt x="56753" y="568946"/>
                    <a:pt x="59718" y="569345"/>
                    <a:pt x="61374" y="571238"/>
                  </a:cubicBezTo>
                  <a:cubicBezTo>
                    <a:pt x="73001" y="584527"/>
                    <a:pt x="65349" y="582236"/>
                    <a:pt x="78113" y="592163"/>
                  </a:cubicBezTo>
                  <a:cubicBezTo>
                    <a:pt x="81323" y="594660"/>
                    <a:pt x="85127" y="596284"/>
                    <a:pt x="88576" y="598440"/>
                  </a:cubicBezTo>
                  <a:cubicBezTo>
                    <a:pt x="90709" y="599773"/>
                    <a:pt x="92604" y="601500"/>
                    <a:pt x="94853" y="602625"/>
                  </a:cubicBezTo>
                  <a:cubicBezTo>
                    <a:pt x="96826" y="603611"/>
                    <a:pt x="99082" y="603899"/>
                    <a:pt x="101130" y="604718"/>
                  </a:cubicBezTo>
                  <a:cubicBezTo>
                    <a:pt x="102578" y="605297"/>
                    <a:pt x="116823" y="616924"/>
                    <a:pt x="119962" y="619365"/>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Frihandsfigur: Form 76">
              <a:extLst>
                <a:ext uri="{FF2B5EF4-FFF2-40B4-BE49-F238E27FC236}">
                  <a16:creationId xmlns:a16="http://schemas.microsoft.com/office/drawing/2014/main" id="{FC7004AD-32EC-45B3-BDE0-D27FAC696A42}"/>
                </a:ext>
              </a:extLst>
            </p:cNvPr>
            <p:cNvSpPr/>
            <p:nvPr/>
          </p:nvSpPr>
          <p:spPr>
            <a:xfrm>
              <a:off x="11238555" y="504473"/>
              <a:ext cx="314456" cy="477041"/>
            </a:xfrm>
            <a:custGeom>
              <a:avLst/>
              <a:gdLst>
                <a:gd name="connsiteX0" fmla="*/ 1753 w 314456"/>
                <a:gd name="connsiteY0" fmla="*/ 22377 h 477041"/>
                <a:gd name="connsiteX1" fmla="*/ 1753 w 314456"/>
                <a:gd name="connsiteY1" fmla="*/ 22377 h 477041"/>
                <a:gd name="connsiteX2" fmla="*/ 3443 w 314456"/>
                <a:gd name="connsiteY2" fmla="*/ 314782 h 477041"/>
                <a:gd name="connsiteX3" fmla="*/ 5134 w 314456"/>
                <a:gd name="connsiteY3" fmla="*/ 357037 h 477041"/>
                <a:gd name="connsiteX4" fmla="*/ 8514 w 314456"/>
                <a:gd name="connsiteY4" fmla="*/ 394221 h 477041"/>
                <a:gd name="connsiteX5" fmla="*/ 11894 w 314456"/>
                <a:gd name="connsiteY5" fmla="*/ 422955 h 477041"/>
                <a:gd name="connsiteX6" fmla="*/ 22036 w 314456"/>
                <a:gd name="connsiteY6" fmla="*/ 446618 h 477041"/>
                <a:gd name="connsiteX7" fmla="*/ 28796 w 314456"/>
                <a:gd name="connsiteY7" fmla="*/ 456759 h 477041"/>
                <a:gd name="connsiteX8" fmla="*/ 72742 w 314456"/>
                <a:gd name="connsiteY8" fmla="*/ 468590 h 477041"/>
                <a:gd name="connsiteX9" fmla="*/ 140350 w 314456"/>
                <a:gd name="connsiteY9" fmla="*/ 477041 h 477041"/>
                <a:gd name="connsiteX10" fmla="*/ 255284 w 314456"/>
                <a:gd name="connsiteY10" fmla="*/ 466900 h 477041"/>
                <a:gd name="connsiteX11" fmla="*/ 267115 w 314456"/>
                <a:gd name="connsiteY11" fmla="*/ 460139 h 477041"/>
                <a:gd name="connsiteX12" fmla="*/ 305990 w 314456"/>
                <a:gd name="connsiteY12" fmla="*/ 444927 h 477041"/>
                <a:gd name="connsiteX13" fmla="*/ 314441 w 314456"/>
                <a:gd name="connsiteY13" fmla="*/ 428025 h 477041"/>
                <a:gd name="connsiteX14" fmla="*/ 309370 w 314456"/>
                <a:gd name="connsiteY14" fmla="*/ 404363 h 477041"/>
                <a:gd name="connsiteX15" fmla="*/ 300919 w 314456"/>
                <a:gd name="connsiteY15" fmla="*/ 395912 h 477041"/>
                <a:gd name="connsiteX16" fmla="*/ 295848 w 314456"/>
                <a:gd name="connsiteY16" fmla="*/ 389151 h 477041"/>
                <a:gd name="connsiteX17" fmla="*/ 290778 w 314456"/>
                <a:gd name="connsiteY17" fmla="*/ 384080 h 477041"/>
                <a:gd name="connsiteX18" fmla="*/ 287397 w 314456"/>
                <a:gd name="connsiteY18" fmla="*/ 377319 h 477041"/>
                <a:gd name="connsiteX19" fmla="*/ 275566 w 314456"/>
                <a:gd name="connsiteY19" fmla="*/ 365488 h 477041"/>
                <a:gd name="connsiteX20" fmla="*/ 263735 w 314456"/>
                <a:gd name="connsiteY20" fmla="*/ 355347 h 477041"/>
                <a:gd name="connsiteX21" fmla="*/ 256974 w 314456"/>
                <a:gd name="connsiteY21" fmla="*/ 353657 h 477041"/>
                <a:gd name="connsiteX22" fmla="*/ 250213 w 314456"/>
                <a:gd name="connsiteY22" fmla="*/ 348586 h 477041"/>
                <a:gd name="connsiteX23" fmla="*/ 246833 w 314456"/>
                <a:gd name="connsiteY23" fmla="*/ 345205 h 477041"/>
                <a:gd name="connsiteX24" fmla="*/ 238382 w 314456"/>
                <a:gd name="connsiteY24" fmla="*/ 343515 h 477041"/>
                <a:gd name="connsiteX25" fmla="*/ 231621 w 314456"/>
                <a:gd name="connsiteY25" fmla="*/ 338445 h 477041"/>
                <a:gd name="connsiteX26" fmla="*/ 226550 w 314456"/>
                <a:gd name="connsiteY26" fmla="*/ 336754 h 477041"/>
                <a:gd name="connsiteX27" fmla="*/ 219789 w 314456"/>
                <a:gd name="connsiteY27" fmla="*/ 333374 h 477041"/>
                <a:gd name="connsiteX28" fmla="*/ 211338 w 314456"/>
                <a:gd name="connsiteY28" fmla="*/ 326613 h 477041"/>
                <a:gd name="connsiteX29" fmla="*/ 207958 w 314456"/>
                <a:gd name="connsiteY29" fmla="*/ 321543 h 477041"/>
                <a:gd name="connsiteX30" fmla="*/ 201197 w 314456"/>
                <a:gd name="connsiteY30" fmla="*/ 316472 h 477041"/>
                <a:gd name="connsiteX31" fmla="*/ 191056 w 314456"/>
                <a:gd name="connsiteY31" fmla="*/ 302950 h 477041"/>
                <a:gd name="connsiteX32" fmla="*/ 170773 w 314456"/>
                <a:gd name="connsiteY32" fmla="*/ 284358 h 477041"/>
                <a:gd name="connsiteX33" fmla="*/ 158942 w 314456"/>
                <a:gd name="connsiteY33" fmla="*/ 272527 h 477041"/>
                <a:gd name="connsiteX34" fmla="*/ 153871 w 314456"/>
                <a:gd name="connsiteY34" fmla="*/ 269146 h 477041"/>
                <a:gd name="connsiteX35" fmla="*/ 142040 w 314456"/>
                <a:gd name="connsiteY35" fmla="*/ 257315 h 477041"/>
                <a:gd name="connsiteX36" fmla="*/ 135279 w 314456"/>
                <a:gd name="connsiteY36" fmla="*/ 250554 h 477041"/>
                <a:gd name="connsiteX37" fmla="*/ 130209 w 314456"/>
                <a:gd name="connsiteY37" fmla="*/ 245483 h 477041"/>
                <a:gd name="connsiteX38" fmla="*/ 128518 w 314456"/>
                <a:gd name="connsiteY38" fmla="*/ 240413 h 477041"/>
                <a:gd name="connsiteX39" fmla="*/ 120067 w 314456"/>
                <a:gd name="connsiteY39" fmla="*/ 228581 h 477041"/>
                <a:gd name="connsiteX40" fmla="*/ 118377 w 314456"/>
                <a:gd name="connsiteY40" fmla="*/ 223511 h 477041"/>
                <a:gd name="connsiteX41" fmla="*/ 111616 w 314456"/>
                <a:gd name="connsiteY41" fmla="*/ 216750 h 477041"/>
                <a:gd name="connsiteX42" fmla="*/ 103165 w 314456"/>
                <a:gd name="connsiteY42" fmla="*/ 208299 h 477041"/>
                <a:gd name="connsiteX43" fmla="*/ 98095 w 314456"/>
                <a:gd name="connsiteY43" fmla="*/ 198158 h 477041"/>
                <a:gd name="connsiteX44" fmla="*/ 94714 w 314456"/>
                <a:gd name="connsiteY44" fmla="*/ 193087 h 477041"/>
                <a:gd name="connsiteX45" fmla="*/ 91334 w 314456"/>
                <a:gd name="connsiteY45" fmla="*/ 182946 h 477041"/>
                <a:gd name="connsiteX46" fmla="*/ 82883 w 314456"/>
                <a:gd name="connsiteY46" fmla="*/ 171115 h 477041"/>
                <a:gd name="connsiteX47" fmla="*/ 76122 w 314456"/>
                <a:gd name="connsiteY47" fmla="*/ 157593 h 477041"/>
                <a:gd name="connsiteX48" fmla="*/ 69361 w 314456"/>
                <a:gd name="connsiteY48" fmla="*/ 142381 h 477041"/>
                <a:gd name="connsiteX49" fmla="*/ 67671 w 314456"/>
                <a:gd name="connsiteY49" fmla="*/ 135620 h 477041"/>
                <a:gd name="connsiteX50" fmla="*/ 64291 w 314456"/>
                <a:gd name="connsiteY50" fmla="*/ 125479 h 477041"/>
                <a:gd name="connsiteX51" fmla="*/ 62600 w 314456"/>
                <a:gd name="connsiteY51" fmla="*/ 117028 h 477041"/>
                <a:gd name="connsiteX52" fmla="*/ 59220 w 314456"/>
                <a:gd name="connsiteY52" fmla="*/ 103506 h 477041"/>
                <a:gd name="connsiteX53" fmla="*/ 57530 w 314456"/>
                <a:gd name="connsiteY53" fmla="*/ 93365 h 477041"/>
                <a:gd name="connsiteX54" fmla="*/ 54149 w 314456"/>
                <a:gd name="connsiteY54" fmla="*/ 84914 h 477041"/>
                <a:gd name="connsiteX55" fmla="*/ 52459 w 314456"/>
                <a:gd name="connsiteY55" fmla="*/ 76463 h 477041"/>
                <a:gd name="connsiteX56" fmla="*/ 50769 w 314456"/>
                <a:gd name="connsiteY56" fmla="*/ 71393 h 477041"/>
                <a:gd name="connsiteX57" fmla="*/ 45698 w 314456"/>
                <a:gd name="connsiteY57" fmla="*/ 52800 h 477041"/>
                <a:gd name="connsiteX58" fmla="*/ 44008 w 314456"/>
                <a:gd name="connsiteY58" fmla="*/ 44349 h 477041"/>
                <a:gd name="connsiteX59" fmla="*/ 40628 w 314456"/>
                <a:gd name="connsiteY59" fmla="*/ 37588 h 477041"/>
                <a:gd name="connsiteX60" fmla="*/ 37247 w 314456"/>
                <a:gd name="connsiteY60" fmla="*/ 17306 h 477041"/>
                <a:gd name="connsiteX61" fmla="*/ 33867 w 314456"/>
                <a:gd name="connsiteY61" fmla="*/ 12235 h 477041"/>
                <a:gd name="connsiteX62" fmla="*/ 30487 w 314456"/>
                <a:gd name="connsiteY62" fmla="*/ 5475 h 477041"/>
                <a:gd name="connsiteX63" fmla="*/ 23726 w 314456"/>
                <a:gd name="connsiteY63" fmla="*/ 404 h 477041"/>
                <a:gd name="connsiteX64" fmla="*/ 1753 w 314456"/>
                <a:gd name="connsiteY64" fmla="*/ 22377 h 47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4456" h="477041">
                  <a:moveTo>
                    <a:pt x="1753" y="22377"/>
                  </a:moveTo>
                  <a:lnTo>
                    <a:pt x="1753" y="22377"/>
                  </a:lnTo>
                  <a:cubicBezTo>
                    <a:pt x="-167" y="210546"/>
                    <a:pt x="-1563" y="147931"/>
                    <a:pt x="3443" y="314782"/>
                  </a:cubicBezTo>
                  <a:cubicBezTo>
                    <a:pt x="3866" y="328872"/>
                    <a:pt x="4236" y="342969"/>
                    <a:pt x="5134" y="357037"/>
                  </a:cubicBezTo>
                  <a:cubicBezTo>
                    <a:pt x="5927" y="369457"/>
                    <a:pt x="7140" y="381851"/>
                    <a:pt x="8514" y="394221"/>
                  </a:cubicBezTo>
                  <a:cubicBezTo>
                    <a:pt x="8542" y="394474"/>
                    <a:pt x="11498" y="421709"/>
                    <a:pt x="11894" y="422955"/>
                  </a:cubicBezTo>
                  <a:cubicBezTo>
                    <a:pt x="14496" y="431133"/>
                    <a:pt x="17276" y="439477"/>
                    <a:pt x="22036" y="446618"/>
                  </a:cubicBezTo>
                  <a:cubicBezTo>
                    <a:pt x="24289" y="449998"/>
                    <a:pt x="25416" y="454506"/>
                    <a:pt x="28796" y="456759"/>
                  </a:cubicBezTo>
                  <a:cubicBezTo>
                    <a:pt x="38344" y="463124"/>
                    <a:pt x="63328" y="466593"/>
                    <a:pt x="72742" y="468590"/>
                  </a:cubicBezTo>
                  <a:cubicBezTo>
                    <a:pt x="117859" y="478160"/>
                    <a:pt x="89703" y="474739"/>
                    <a:pt x="140350" y="477041"/>
                  </a:cubicBezTo>
                  <a:cubicBezTo>
                    <a:pt x="152804" y="476279"/>
                    <a:pt x="227660" y="474338"/>
                    <a:pt x="255284" y="466900"/>
                  </a:cubicBezTo>
                  <a:cubicBezTo>
                    <a:pt x="259670" y="465719"/>
                    <a:pt x="262947" y="461945"/>
                    <a:pt x="267115" y="460139"/>
                  </a:cubicBezTo>
                  <a:cubicBezTo>
                    <a:pt x="279883" y="454606"/>
                    <a:pt x="305990" y="444927"/>
                    <a:pt x="305990" y="444927"/>
                  </a:cubicBezTo>
                  <a:cubicBezTo>
                    <a:pt x="309558" y="440170"/>
                    <a:pt x="314775" y="434699"/>
                    <a:pt x="314441" y="428025"/>
                  </a:cubicBezTo>
                  <a:cubicBezTo>
                    <a:pt x="314038" y="419969"/>
                    <a:pt x="312500" y="411797"/>
                    <a:pt x="309370" y="404363"/>
                  </a:cubicBezTo>
                  <a:cubicBezTo>
                    <a:pt x="307824" y="400691"/>
                    <a:pt x="303566" y="398890"/>
                    <a:pt x="300919" y="395912"/>
                  </a:cubicBezTo>
                  <a:cubicBezTo>
                    <a:pt x="299047" y="393806"/>
                    <a:pt x="297681" y="391290"/>
                    <a:pt x="295848" y="389151"/>
                  </a:cubicBezTo>
                  <a:cubicBezTo>
                    <a:pt x="294293" y="387336"/>
                    <a:pt x="292167" y="386025"/>
                    <a:pt x="290778" y="384080"/>
                  </a:cubicBezTo>
                  <a:cubicBezTo>
                    <a:pt x="289313" y="382030"/>
                    <a:pt x="288795" y="379416"/>
                    <a:pt x="287397" y="377319"/>
                  </a:cubicBezTo>
                  <a:cubicBezTo>
                    <a:pt x="278793" y="364412"/>
                    <a:pt x="283963" y="372485"/>
                    <a:pt x="275566" y="365488"/>
                  </a:cubicBezTo>
                  <a:cubicBezTo>
                    <a:pt x="270492" y="361260"/>
                    <a:pt x="270064" y="358512"/>
                    <a:pt x="263735" y="355347"/>
                  </a:cubicBezTo>
                  <a:cubicBezTo>
                    <a:pt x="261657" y="354308"/>
                    <a:pt x="259228" y="354220"/>
                    <a:pt x="256974" y="353657"/>
                  </a:cubicBezTo>
                  <a:cubicBezTo>
                    <a:pt x="254720" y="351967"/>
                    <a:pt x="252377" y="350390"/>
                    <a:pt x="250213" y="348586"/>
                  </a:cubicBezTo>
                  <a:cubicBezTo>
                    <a:pt x="248989" y="347566"/>
                    <a:pt x="248298" y="345833"/>
                    <a:pt x="246833" y="345205"/>
                  </a:cubicBezTo>
                  <a:cubicBezTo>
                    <a:pt x="244193" y="344073"/>
                    <a:pt x="241199" y="344078"/>
                    <a:pt x="238382" y="343515"/>
                  </a:cubicBezTo>
                  <a:cubicBezTo>
                    <a:pt x="236128" y="341825"/>
                    <a:pt x="234067" y="339843"/>
                    <a:pt x="231621" y="338445"/>
                  </a:cubicBezTo>
                  <a:cubicBezTo>
                    <a:pt x="230074" y="337561"/>
                    <a:pt x="228188" y="337456"/>
                    <a:pt x="226550" y="336754"/>
                  </a:cubicBezTo>
                  <a:cubicBezTo>
                    <a:pt x="224234" y="335761"/>
                    <a:pt x="222043" y="334501"/>
                    <a:pt x="219789" y="333374"/>
                  </a:cubicBezTo>
                  <a:cubicBezTo>
                    <a:pt x="210105" y="318845"/>
                    <a:pt x="222999" y="335941"/>
                    <a:pt x="211338" y="326613"/>
                  </a:cubicBezTo>
                  <a:cubicBezTo>
                    <a:pt x="209752" y="325344"/>
                    <a:pt x="209394" y="322979"/>
                    <a:pt x="207958" y="321543"/>
                  </a:cubicBezTo>
                  <a:cubicBezTo>
                    <a:pt x="205966" y="319551"/>
                    <a:pt x="203451" y="318162"/>
                    <a:pt x="201197" y="316472"/>
                  </a:cubicBezTo>
                  <a:cubicBezTo>
                    <a:pt x="197380" y="305019"/>
                    <a:pt x="202707" y="318481"/>
                    <a:pt x="191056" y="302950"/>
                  </a:cubicBezTo>
                  <a:cubicBezTo>
                    <a:pt x="177030" y="284252"/>
                    <a:pt x="199840" y="313425"/>
                    <a:pt x="170773" y="284358"/>
                  </a:cubicBezTo>
                  <a:cubicBezTo>
                    <a:pt x="166829" y="280414"/>
                    <a:pt x="163582" y="275621"/>
                    <a:pt x="158942" y="272527"/>
                  </a:cubicBezTo>
                  <a:cubicBezTo>
                    <a:pt x="157252" y="271400"/>
                    <a:pt x="155381" y="270505"/>
                    <a:pt x="153871" y="269146"/>
                  </a:cubicBezTo>
                  <a:cubicBezTo>
                    <a:pt x="149726" y="265415"/>
                    <a:pt x="145984" y="261259"/>
                    <a:pt x="142040" y="257315"/>
                  </a:cubicBezTo>
                  <a:lnTo>
                    <a:pt x="135279" y="250554"/>
                  </a:lnTo>
                  <a:lnTo>
                    <a:pt x="130209" y="245483"/>
                  </a:lnTo>
                  <a:cubicBezTo>
                    <a:pt x="129645" y="243793"/>
                    <a:pt x="129315" y="242006"/>
                    <a:pt x="128518" y="240413"/>
                  </a:cubicBezTo>
                  <a:cubicBezTo>
                    <a:pt x="127279" y="237936"/>
                    <a:pt x="121220" y="230119"/>
                    <a:pt x="120067" y="228581"/>
                  </a:cubicBezTo>
                  <a:cubicBezTo>
                    <a:pt x="119504" y="226891"/>
                    <a:pt x="119412" y="224961"/>
                    <a:pt x="118377" y="223511"/>
                  </a:cubicBezTo>
                  <a:cubicBezTo>
                    <a:pt x="116524" y="220918"/>
                    <a:pt x="113384" y="219402"/>
                    <a:pt x="111616" y="216750"/>
                  </a:cubicBezTo>
                  <a:cubicBezTo>
                    <a:pt x="107109" y="209989"/>
                    <a:pt x="109926" y="212806"/>
                    <a:pt x="103165" y="208299"/>
                  </a:cubicBezTo>
                  <a:cubicBezTo>
                    <a:pt x="93471" y="193756"/>
                    <a:pt x="105098" y="212162"/>
                    <a:pt x="98095" y="198158"/>
                  </a:cubicBezTo>
                  <a:cubicBezTo>
                    <a:pt x="97186" y="196341"/>
                    <a:pt x="95841" y="194777"/>
                    <a:pt x="94714" y="193087"/>
                  </a:cubicBezTo>
                  <a:cubicBezTo>
                    <a:pt x="93587" y="189707"/>
                    <a:pt x="93854" y="185465"/>
                    <a:pt x="91334" y="182946"/>
                  </a:cubicBezTo>
                  <a:cubicBezTo>
                    <a:pt x="86264" y="177878"/>
                    <a:pt x="87465" y="179625"/>
                    <a:pt x="82883" y="171115"/>
                  </a:cubicBezTo>
                  <a:cubicBezTo>
                    <a:pt x="80494" y="166678"/>
                    <a:pt x="77993" y="162272"/>
                    <a:pt x="76122" y="157593"/>
                  </a:cubicBezTo>
                  <a:cubicBezTo>
                    <a:pt x="71806" y="146802"/>
                    <a:pt x="74099" y="151856"/>
                    <a:pt x="69361" y="142381"/>
                  </a:cubicBezTo>
                  <a:cubicBezTo>
                    <a:pt x="68798" y="140127"/>
                    <a:pt x="68338" y="137845"/>
                    <a:pt x="67671" y="135620"/>
                  </a:cubicBezTo>
                  <a:cubicBezTo>
                    <a:pt x="66647" y="132207"/>
                    <a:pt x="65229" y="128917"/>
                    <a:pt x="64291" y="125479"/>
                  </a:cubicBezTo>
                  <a:cubicBezTo>
                    <a:pt x="63535" y="122707"/>
                    <a:pt x="63246" y="119827"/>
                    <a:pt x="62600" y="117028"/>
                  </a:cubicBezTo>
                  <a:cubicBezTo>
                    <a:pt x="61555" y="112501"/>
                    <a:pt x="59984" y="108089"/>
                    <a:pt x="59220" y="103506"/>
                  </a:cubicBezTo>
                  <a:cubicBezTo>
                    <a:pt x="58657" y="100126"/>
                    <a:pt x="58432" y="96671"/>
                    <a:pt x="57530" y="93365"/>
                  </a:cubicBezTo>
                  <a:cubicBezTo>
                    <a:pt x="56732" y="90438"/>
                    <a:pt x="55276" y="87731"/>
                    <a:pt x="54149" y="84914"/>
                  </a:cubicBezTo>
                  <a:cubicBezTo>
                    <a:pt x="53586" y="82097"/>
                    <a:pt x="53156" y="79250"/>
                    <a:pt x="52459" y="76463"/>
                  </a:cubicBezTo>
                  <a:cubicBezTo>
                    <a:pt x="52027" y="74735"/>
                    <a:pt x="51118" y="73140"/>
                    <a:pt x="50769" y="71393"/>
                  </a:cubicBezTo>
                  <a:cubicBezTo>
                    <a:pt x="47359" y="54339"/>
                    <a:pt x="51724" y="64850"/>
                    <a:pt x="45698" y="52800"/>
                  </a:cubicBezTo>
                  <a:cubicBezTo>
                    <a:pt x="45135" y="49983"/>
                    <a:pt x="44916" y="47074"/>
                    <a:pt x="44008" y="44349"/>
                  </a:cubicBezTo>
                  <a:cubicBezTo>
                    <a:pt x="43211" y="41959"/>
                    <a:pt x="41239" y="40032"/>
                    <a:pt x="40628" y="37588"/>
                  </a:cubicBezTo>
                  <a:cubicBezTo>
                    <a:pt x="39357" y="32505"/>
                    <a:pt x="39678" y="22979"/>
                    <a:pt x="37247" y="17306"/>
                  </a:cubicBezTo>
                  <a:cubicBezTo>
                    <a:pt x="36447" y="15439"/>
                    <a:pt x="34875" y="13999"/>
                    <a:pt x="33867" y="12235"/>
                  </a:cubicBezTo>
                  <a:cubicBezTo>
                    <a:pt x="32617" y="10048"/>
                    <a:pt x="32127" y="7388"/>
                    <a:pt x="30487" y="5475"/>
                  </a:cubicBezTo>
                  <a:cubicBezTo>
                    <a:pt x="28654" y="3336"/>
                    <a:pt x="26387" y="1330"/>
                    <a:pt x="23726" y="404"/>
                  </a:cubicBezTo>
                  <a:cubicBezTo>
                    <a:pt x="13271" y="-3232"/>
                    <a:pt x="5415" y="18715"/>
                    <a:pt x="1753" y="22377"/>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a:extLst>
                <a:ext uri="{FF2B5EF4-FFF2-40B4-BE49-F238E27FC236}">
                  <a16:creationId xmlns:a16="http://schemas.microsoft.com/office/drawing/2014/main" id="{382E7A2A-3BD3-4F86-B90E-A002C5F05243}"/>
                </a:ext>
              </a:extLst>
            </p:cNvPr>
            <p:cNvSpPr/>
            <p:nvPr/>
          </p:nvSpPr>
          <p:spPr>
            <a:xfrm>
              <a:off x="12059601" y="-4143"/>
              <a:ext cx="132398" cy="948414"/>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a:extLst>
                <a:ext uri="{FF2B5EF4-FFF2-40B4-BE49-F238E27FC236}">
                  <a16:creationId xmlns:a16="http://schemas.microsoft.com/office/drawing/2014/main" id="{0D829C1D-F5DC-4444-AD3B-0A467E7C1E56}"/>
                </a:ext>
              </a:extLst>
            </p:cNvPr>
            <p:cNvSpPr/>
            <p:nvPr/>
          </p:nvSpPr>
          <p:spPr>
            <a:xfrm>
              <a:off x="12029486" y="484738"/>
              <a:ext cx="45719" cy="52012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Frihandsfigur: Form 80">
              <a:extLst>
                <a:ext uri="{FF2B5EF4-FFF2-40B4-BE49-F238E27FC236}">
                  <a16:creationId xmlns:a16="http://schemas.microsoft.com/office/drawing/2014/main" id="{971672F5-5EAF-40CE-ADD6-68B20667E6D0}"/>
                </a:ext>
              </a:extLst>
            </p:cNvPr>
            <p:cNvSpPr/>
            <p:nvPr/>
          </p:nvSpPr>
          <p:spPr>
            <a:xfrm>
              <a:off x="11249835" y="211204"/>
              <a:ext cx="180558" cy="174543"/>
            </a:xfrm>
            <a:custGeom>
              <a:avLst/>
              <a:gdLst>
                <a:gd name="connsiteX0" fmla="*/ 104852 w 111620"/>
                <a:gd name="connsiteY0" fmla="*/ 0 h 128949"/>
                <a:gd name="connsiteX1" fmla="*/ 104852 w 111620"/>
                <a:gd name="connsiteY1" fmla="*/ 0 h 128949"/>
                <a:gd name="connsiteX2" fmla="*/ 52456 w 111620"/>
                <a:gd name="connsiteY2" fmla="*/ 35494 h 128949"/>
                <a:gd name="connsiteX3" fmla="*/ 40625 w 111620"/>
                <a:gd name="connsiteY3" fmla="*/ 52397 h 128949"/>
                <a:gd name="connsiteX4" fmla="*/ 35554 w 111620"/>
                <a:gd name="connsiteY4" fmla="*/ 60848 h 128949"/>
                <a:gd name="connsiteX5" fmla="*/ 30483 w 111620"/>
                <a:gd name="connsiteY5" fmla="*/ 74369 h 128949"/>
                <a:gd name="connsiteX6" fmla="*/ 25413 w 111620"/>
                <a:gd name="connsiteY6" fmla="*/ 81130 h 128949"/>
                <a:gd name="connsiteX7" fmla="*/ 18652 w 111620"/>
                <a:gd name="connsiteY7" fmla="*/ 91271 h 128949"/>
                <a:gd name="connsiteX8" fmla="*/ 6820 w 111620"/>
                <a:gd name="connsiteY8" fmla="*/ 104793 h 128949"/>
                <a:gd name="connsiteX9" fmla="*/ 5130 w 111620"/>
                <a:gd name="connsiteY9" fmla="*/ 109863 h 128949"/>
                <a:gd name="connsiteX10" fmla="*/ 60 w 111620"/>
                <a:gd name="connsiteY10" fmla="*/ 118314 h 128949"/>
                <a:gd name="connsiteX11" fmla="*/ 1750 w 111620"/>
                <a:gd name="connsiteY11" fmla="*/ 128456 h 128949"/>
                <a:gd name="connsiteX12" fmla="*/ 11891 w 111620"/>
                <a:gd name="connsiteY12" fmla="*/ 125075 h 128949"/>
                <a:gd name="connsiteX13" fmla="*/ 22032 w 111620"/>
                <a:gd name="connsiteY13" fmla="*/ 113244 h 128949"/>
                <a:gd name="connsiteX14" fmla="*/ 32174 w 111620"/>
                <a:gd name="connsiteY14" fmla="*/ 108173 h 128949"/>
                <a:gd name="connsiteX15" fmla="*/ 38934 w 111620"/>
                <a:gd name="connsiteY15" fmla="*/ 103103 h 128949"/>
                <a:gd name="connsiteX16" fmla="*/ 42315 w 111620"/>
                <a:gd name="connsiteY16" fmla="*/ 99722 h 128949"/>
                <a:gd name="connsiteX17" fmla="*/ 49076 w 111620"/>
                <a:gd name="connsiteY17" fmla="*/ 96342 h 128949"/>
                <a:gd name="connsiteX18" fmla="*/ 60907 w 111620"/>
                <a:gd name="connsiteY18" fmla="*/ 86201 h 128949"/>
                <a:gd name="connsiteX19" fmla="*/ 64287 w 111620"/>
                <a:gd name="connsiteY19" fmla="*/ 81130 h 128949"/>
                <a:gd name="connsiteX20" fmla="*/ 69358 w 111620"/>
                <a:gd name="connsiteY20" fmla="*/ 77750 h 128949"/>
                <a:gd name="connsiteX21" fmla="*/ 72738 w 111620"/>
                <a:gd name="connsiteY21" fmla="*/ 72679 h 128949"/>
                <a:gd name="connsiteX22" fmla="*/ 77809 w 111620"/>
                <a:gd name="connsiteY22" fmla="*/ 67608 h 128949"/>
                <a:gd name="connsiteX23" fmla="*/ 81189 w 111620"/>
                <a:gd name="connsiteY23" fmla="*/ 60848 h 128949"/>
                <a:gd name="connsiteX24" fmla="*/ 82880 w 111620"/>
                <a:gd name="connsiteY24" fmla="*/ 55777 h 128949"/>
                <a:gd name="connsiteX25" fmla="*/ 87950 w 111620"/>
                <a:gd name="connsiteY25" fmla="*/ 50706 h 128949"/>
                <a:gd name="connsiteX26" fmla="*/ 99782 w 111620"/>
                <a:gd name="connsiteY26" fmla="*/ 38875 h 128949"/>
                <a:gd name="connsiteX27" fmla="*/ 103162 w 111620"/>
                <a:gd name="connsiteY27" fmla="*/ 33804 h 128949"/>
                <a:gd name="connsiteX28" fmla="*/ 111613 w 111620"/>
                <a:gd name="connsiteY28" fmla="*/ 23663 h 128949"/>
                <a:gd name="connsiteX29" fmla="*/ 104852 w 111620"/>
                <a:gd name="connsiteY29" fmla="*/ 0 h 1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620" h="128949">
                  <a:moveTo>
                    <a:pt x="104852" y="0"/>
                  </a:moveTo>
                  <a:lnTo>
                    <a:pt x="104852" y="0"/>
                  </a:lnTo>
                  <a:cubicBezTo>
                    <a:pt x="66805" y="30037"/>
                    <a:pt x="84937" y="19254"/>
                    <a:pt x="52456" y="35494"/>
                  </a:cubicBezTo>
                  <a:cubicBezTo>
                    <a:pt x="46673" y="43204"/>
                    <a:pt x="46459" y="43229"/>
                    <a:pt x="40625" y="52397"/>
                  </a:cubicBezTo>
                  <a:cubicBezTo>
                    <a:pt x="38861" y="55169"/>
                    <a:pt x="36931" y="57865"/>
                    <a:pt x="35554" y="60848"/>
                  </a:cubicBezTo>
                  <a:cubicBezTo>
                    <a:pt x="33537" y="65218"/>
                    <a:pt x="32636" y="70064"/>
                    <a:pt x="30483" y="74369"/>
                  </a:cubicBezTo>
                  <a:cubicBezTo>
                    <a:pt x="29223" y="76889"/>
                    <a:pt x="27028" y="78822"/>
                    <a:pt x="25413" y="81130"/>
                  </a:cubicBezTo>
                  <a:cubicBezTo>
                    <a:pt x="23083" y="84458"/>
                    <a:pt x="21225" y="88127"/>
                    <a:pt x="18652" y="91271"/>
                  </a:cubicBezTo>
                  <a:cubicBezTo>
                    <a:pt x="852" y="113026"/>
                    <a:pt x="16446" y="90355"/>
                    <a:pt x="6820" y="104793"/>
                  </a:cubicBezTo>
                  <a:cubicBezTo>
                    <a:pt x="6257" y="106483"/>
                    <a:pt x="6046" y="108335"/>
                    <a:pt x="5130" y="109863"/>
                  </a:cubicBezTo>
                  <a:cubicBezTo>
                    <a:pt x="-1829" y="121463"/>
                    <a:pt x="4847" y="103953"/>
                    <a:pt x="60" y="118314"/>
                  </a:cubicBezTo>
                  <a:cubicBezTo>
                    <a:pt x="623" y="121695"/>
                    <a:pt x="-1226" y="126756"/>
                    <a:pt x="1750" y="128456"/>
                  </a:cubicBezTo>
                  <a:cubicBezTo>
                    <a:pt x="4844" y="130224"/>
                    <a:pt x="8776" y="126805"/>
                    <a:pt x="11891" y="125075"/>
                  </a:cubicBezTo>
                  <a:cubicBezTo>
                    <a:pt x="16035" y="122773"/>
                    <a:pt x="18968" y="116308"/>
                    <a:pt x="22032" y="113244"/>
                  </a:cubicBezTo>
                  <a:cubicBezTo>
                    <a:pt x="25309" y="109966"/>
                    <a:pt x="28049" y="109548"/>
                    <a:pt x="32174" y="108173"/>
                  </a:cubicBezTo>
                  <a:cubicBezTo>
                    <a:pt x="34427" y="106483"/>
                    <a:pt x="36770" y="104906"/>
                    <a:pt x="38934" y="103103"/>
                  </a:cubicBezTo>
                  <a:cubicBezTo>
                    <a:pt x="40158" y="102083"/>
                    <a:pt x="40989" y="100606"/>
                    <a:pt x="42315" y="99722"/>
                  </a:cubicBezTo>
                  <a:cubicBezTo>
                    <a:pt x="44411" y="98324"/>
                    <a:pt x="46822" y="97469"/>
                    <a:pt x="49076" y="96342"/>
                  </a:cubicBezTo>
                  <a:cubicBezTo>
                    <a:pt x="62574" y="78342"/>
                    <a:pt x="45440" y="99091"/>
                    <a:pt x="60907" y="86201"/>
                  </a:cubicBezTo>
                  <a:cubicBezTo>
                    <a:pt x="62468" y="84901"/>
                    <a:pt x="62851" y="82566"/>
                    <a:pt x="64287" y="81130"/>
                  </a:cubicBezTo>
                  <a:cubicBezTo>
                    <a:pt x="65723" y="79694"/>
                    <a:pt x="67668" y="78877"/>
                    <a:pt x="69358" y="77750"/>
                  </a:cubicBezTo>
                  <a:cubicBezTo>
                    <a:pt x="70485" y="76060"/>
                    <a:pt x="71438" y="74240"/>
                    <a:pt x="72738" y="72679"/>
                  </a:cubicBezTo>
                  <a:cubicBezTo>
                    <a:pt x="74268" y="70843"/>
                    <a:pt x="76420" y="69553"/>
                    <a:pt x="77809" y="67608"/>
                  </a:cubicBezTo>
                  <a:cubicBezTo>
                    <a:pt x="79273" y="65558"/>
                    <a:pt x="80197" y="63164"/>
                    <a:pt x="81189" y="60848"/>
                  </a:cubicBezTo>
                  <a:cubicBezTo>
                    <a:pt x="81891" y="59210"/>
                    <a:pt x="81892" y="57260"/>
                    <a:pt x="82880" y="55777"/>
                  </a:cubicBezTo>
                  <a:cubicBezTo>
                    <a:pt x="84206" y="53788"/>
                    <a:pt x="86394" y="52521"/>
                    <a:pt x="87950" y="50706"/>
                  </a:cubicBezTo>
                  <a:cubicBezTo>
                    <a:pt x="97412" y="39667"/>
                    <a:pt x="88066" y="47662"/>
                    <a:pt x="99782" y="38875"/>
                  </a:cubicBezTo>
                  <a:cubicBezTo>
                    <a:pt x="100909" y="37185"/>
                    <a:pt x="101862" y="35365"/>
                    <a:pt x="103162" y="33804"/>
                  </a:cubicBezTo>
                  <a:cubicBezTo>
                    <a:pt x="107838" y="28193"/>
                    <a:pt x="108464" y="29962"/>
                    <a:pt x="111613" y="23663"/>
                  </a:cubicBezTo>
                  <a:cubicBezTo>
                    <a:pt x="111865" y="23159"/>
                    <a:pt x="105979" y="3944"/>
                    <a:pt x="104852" y="0"/>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Frihandsfigur: Form 81">
              <a:extLst>
                <a:ext uri="{FF2B5EF4-FFF2-40B4-BE49-F238E27FC236}">
                  <a16:creationId xmlns:a16="http://schemas.microsoft.com/office/drawing/2014/main" id="{BA41DE39-87C3-4356-BE85-82A9134D69C5}"/>
                </a:ext>
              </a:extLst>
            </p:cNvPr>
            <p:cNvSpPr/>
            <p:nvPr/>
          </p:nvSpPr>
          <p:spPr>
            <a:xfrm>
              <a:off x="11315882" y="317646"/>
              <a:ext cx="30548" cy="30536"/>
            </a:xfrm>
            <a:custGeom>
              <a:avLst/>
              <a:gdLst>
                <a:gd name="connsiteX0" fmla="*/ 10170 w 30548"/>
                <a:gd name="connsiteY0" fmla="*/ 112 h 30536"/>
                <a:gd name="connsiteX1" fmla="*/ 10170 w 30548"/>
                <a:gd name="connsiteY1" fmla="*/ 112 h 30536"/>
                <a:gd name="connsiteX2" fmla="*/ 1719 w 30548"/>
                <a:gd name="connsiteY2" fmla="*/ 13634 h 30536"/>
                <a:gd name="connsiteX3" fmla="*/ 29 w 30548"/>
                <a:gd name="connsiteY3" fmla="*/ 18704 h 30536"/>
                <a:gd name="connsiteX4" fmla="*/ 3410 w 30548"/>
                <a:gd name="connsiteY4" fmla="*/ 27155 h 30536"/>
                <a:gd name="connsiteX5" fmla="*/ 6790 w 30548"/>
                <a:gd name="connsiteY5" fmla="*/ 30536 h 30536"/>
                <a:gd name="connsiteX6" fmla="*/ 18622 w 30548"/>
                <a:gd name="connsiteY6" fmla="*/ 23775 h 30536"/>
                <a:gd name="connsiteX7" fmla="*/ 28763 w 30548"/>
                <a:gd name="connsiteY7" fmla="*/ 15324 h 30536"/>
                <a:gd name="connsiteX8" fmla="*/ 30453 w 30548"/>
                <a:gd name="connsiteY8" fmla="*/ 8563 h 30536"/>
                <a:gd name="connsiteX9" fmla="*/ 10170 w 30548"/>
                <a:gd name="connsiteY9" fmla="*/ 112 h 3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48" h="30536">
                  <a:moveTo>
                    <a:pt x="10170" y="112"/>
                  </a:moveTo>
                  <a:lnTo>
                    <a:pt x="10170" y="112"/>
                  </a:lnTo>
                  <a:cubicBezTo>
                    <a:pt x="7353" y="4619"/>
                    <a:pt x="4264" y="8968"/>
                    <a:pt x="1719" y="13634"/>
                  </a:cubicBezTo>
                  <a:cubicBezTo>
                    <a:pt x="866" y="15198"/>
                    <a:pt x="-192" y="16936"/>
                    <a:pt x="29" y="18704"/>
                  </a:cubicBezTo>
                  <a:cubicBezTo>
                    <a:pt x="406" y="21715"/>
                    <a:pt x="1905" y="24521"/>
                    <a:pt x="3410" y="27155"/>
                  </a:cubicBezTo>
                  <a:cubicBezTo>
                    <a:pt x="4201" y="28539"/>
                    <a:pt x="5663" y="29409"/>
                    <a:pt x="6790" y="30536"/>
                  </a:cubicBezTo>
                  <a:cubicBezTo>
                    <a:pt x="10734" y="28282"/>
                    <a:pt x="15075" y="26613"/>
                    <a:pt x="18622" y="23775"/>
                  </a:cubicBezTo>
                  <a:cubicBezTo>
                    <a:pt x="31778" y="13250"/>
                    <a:pt x="16581" y="19384"/>
                    <a:pt x="28763" y="15324"/>
                  </a:cubicBezTo>
                  <a:cubicBezTo>
                    <a:pt x="29326" y="13070"/>
                    <a:pt x="30957" y="10831"/>
                    <a:pt x="30453" y="8563"/>
                  </a:cubicBezTo>
                  <a:cubicBezTo>
                    <a:pt x="27608" y="-4236"/>
                    <a:pt x="13551" y="1521"/>
                    <a:pt x="10170" y="112"/>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Frihandsfigur: Form 82">
              <a:extLst>
                <a:ext uri="{FF2B5EF4-FFF2-40B4-BE49-F238E27FC236}">
                  <a16:creationId xmlns:a16="http://schemas.microsoft.com/office/drawing/2014/main" id="{53722CE4-F094-40A2-9091-9AB9C58B43BC}"/>
                </a:ext>
              </a:extLst>
            </p:cNvPr>
            <p:cNvSpPr/>
            <p:nvPr/>
          </p:nvSpPr>
          <p:spPr>
            <a:xfrm>
              <a:off x="11435914" y="588108"/>
              <a:ext cx="676094" cy="539258"/>
            </a:xfrm>
            <a:custGeom>
              <a:avLst/>
              <a:gdLst>
                <a:gd name="connsiteX0" fmla="*/ 50708 w 676094"/>
                <a:gd name="connsiteY0" fmla="*/ 297559 h 539258"/>
                <a:gd name="connsiteX1" fmla="*/ 50708 w 676094"/>
                <a:gd name="connsiteY1" fmla="*/ 297559 h 539258"/>
                <a:gd name="connsiteX2" fmla="*/ 94653 w 676094"/>
                <a:gd name="connsiteY2" fmla="*/ 295868 h 539258"/>
                <a:gd name="connsiteX3" fmla="*/ 101414 w 676094"/>
                <a:gd name="connsiteY3" fmla="*/ 299249 h 539258"/>
                <a:gd name="connsiteX4" fmla="*/ 121696 w 676094"/>
                <a:gd name="connsiteY4" fmla="*/ 302629 h 539258"/>
                <a:gd name="connsiteX5" fmla="*/ 135218 w 676094"/>
                <a:gd name="connsiteY5" fmla="*/ 306010 h 539258"/>
                <a:gd name="connsiteX6" fmla="*/ 206207 w 676094"/>
                <a:gd name="connsiteY6" fmla="*/ 311080 h 539258"/>
                <a:gd name="connsiteX7" fmla="*/ 297477 w 676094"/>
                <a:gd name="connsiteY7" fmla="*/ 309390 h 539258"/>
                <a:gd name="connsiteX8" fmla="*/ 321140 w 676094"/>
                <a:gd name="connsiteY8" fmla="*/ 306010 h 539258"/>
                <a:gd name="connsiteX9" fmla="*/ 343113 w 676094"/>
                <a:gd name="connsiteY9" fmla="*/ 304319 h 539258"/>
                <a:gd name="connsiteX10" fmla="*/ 354944 w 676094"/>
                <a:gd name="connsiteY10" fmla="*/ 300939 h 539258"/>
                <a:gd name="connsiteX11" fmla="*/ 365086 w 676094"/>
                <a:gd name="connsiteY11" fmla="*/ 294178 h 539258"/>
                <a:gd name="connsiteX12" fmla="*/ 370156 w 676094"/>
                <a:gd name="connsiteY12" fmla="*/ 292488 h 539258"/>
                <a:gd name="connsiteX13" fmla="*/ 373537 w 676094"/>
                <a:gd name="connsiteY13" fmla="*/ 289108 h 539258"/>
                <a:gd name="connsiteX14" fmla="*/ 385368 w 676094"/>
                <a:gd name="connsiteY14" fmla="*/ 287417 h 539258"/>
                <a:gd name="connsiteX15" fmla="*/ 393819 w 676094"/>
                <a:gd name="connsiteY15" fmla="*/ 285727 h 539258"/>
                <a:gd name="connsiteX16" fmla="*/ 405651 w 676094"/>
                <a:gd name="connsiteY16" fmla="*/ 275586 h 539258"/>
                <a:gd name="connsiteX17" fmla="*/ 410721 w 676094"/>
                <a:gd name="connsiteY17" fmla="*/ 270515 h 539258"/>
                <a:gd name="connsiteX18" fmla="*/ 420862 w 676094"/>
                <a:gd name="connsiteY18" fmla="*/ 263754 h 539258"/>
                <a:gd name="connsiteX19" fmla="*/ 424243 w 676094"/>
                <a:gd name="connsiteY19" fmla="*/ 258684 h 539258"/>
                <a:gd name="connsiteX20" fmla="*/ 429313 w 676094"/>
                <a:gd name="connsiteY20" fmla="*/ 256994 h 539258"/>
                <a:gd name="connsiteX21" fmla="*/ 432694 w 676094"/>
                <a:gd name="connsiteY21" fmla="*/ 253613 h 539258"/>
                <a:gd name="connsiteX22" fmla="*/ 444525 w 676094"/>
                <a:gd name="connsiteY22" fmla="*/ 246852 h 539258"/>
                <a:gd name="connsiteX23" fmla="*/ 447906 w 676094"/>
                <a:gd name="connsiteY23" fmla="*/ 243472 h 539258"/>
                <a:gd name="connsiteX24" fmla="*/ 452976 w 676094"/>
                <a:gd name="connsiteY24" fmla="*/ 240092 h 539258"/>
                <a:gd name="connsiteX25" fmla="*/ 456357 w 676094"/>
                <a:gd name="connsiteY25" fmla="*/ 236711 h 539258"/>
                <a:gd name="connsiteX26" fmla="*/ 461427 w 676094"/>
                <a:gd name="connsiteY26" fmla="*/ 235021 h 539258"/>
                <a:gd name="connsiteX27" fmla="*/ 464808 w 676094"/>
                <a:gd name="connsiteY27" fmla="*/ 229950 h 539258"/>
                <a:gd name="connsiteX28" fmla="*/ 476639 w 676094"/>
                <a:gd name="connsiteY28" fmla="*/ 223190 h 539258"/>
                <a:gd name="connsiteX29" fmla="*/ 488470 w 676094"/>
                <a:gd name="connsiteY29" fmla="*/ 213048 h 539258"/>
                <a:gd name="connsiteX30" fmla="*/ 498612 w 676094"/>
                <a:gd name="connsiteY30" fmla="*/ 199527 h 539258"/>
                <a:gd name="connsiteX31" fmla="*/ 512133 w 676094"/>
                <a:gd name="connsiteY31" fmla="*/ 180935 h 539258"/>
                <a:gd name="connsiteX32" fmla="*/ 515514 w 676094"/>
                <a:gd name="connsiteY32" fmla="*/ 175864 h 539258"/>
                <a:gd name="connsiteX33" fmla="*/ 522275 w 676094"/>
                <a:gd name="connsiteY33" fmla="*/ 170793 h 539258"/>
                <a:gd name="connsiteX34" fmla="*/ 532416 w 676094"/>
                <a:gd name="connsiteY34" fmla="*/ 157272 h 539258"/>
                <a:gd name="connsiteX35" fmla="*/ 540867 w 676094"/>
                <a:gd name="connsiteY35" fmla="*/ 145440 h 539258"/>
                <a:gd name="connsiteX36" fmla="*/ 549318 w 676094"/>
                <a:gd name="connsiteY36" fmla="*/ 128538 h 539258"/>
                <a:gd name="connsiteX37" fmla="*/ 551008 w 676094"/>
                <a:gd name="connsiteY37" fmla="*/ 123468 h 539258"/>
                <a:gd name="connsiteX38" fmla="*/ 556079 w 676094"/>
                <a:gd name="connsiteY38" fmla="*/ 115017 h 539258"/>
                <a:gd name="connsiteX39" fmla="*/ 561149 w 676094"/>
                <a:gd name="connsiteY39" fmla="*/ 101495 h 539258"/>
                <a:gd name="connsiteX40" fmla="*/ 566220 w 676094"/>
                <a:gd name="connsiteY40" fmla="*/ 87973 h 539258"/>
                <a:gd name="connsiteX41" fmla="*/ 571290 w 676094"/>
                <a:gd name="connsiteY41" fmla="*/ 72762 h 539258"/>
                <a:gd name="connsiteX42" fmla="*/ 574671 w 676094"/>
                <a:gd name="connsiteY42" fmla="*/ 60930 h 539258"/>
                <a:gd name="connsiteX43" fmla="*/ 581432 w 676094"/>
                <a:gd name="connsiteY43" fmla="*/ 50789 h 539258"/>
                <a:gd name="connsiteX44" fmla="*/ 583122 w 676094"/>
                <a:gd name="connsiteY44" fmla="*/ 40648 h 539258"/>
                <a:gd name="connsiteX45" fmla="*/ 586502 w 676094"/>
                <a:gd name="connsiteY45" fmla="*/ 33887 h 539258"/>
                <a:gd name="connsiteX46" fmla="*/ 589883 w 676094"/>
                <a:gd name="connsiteY46" fmla="*/ 25436 h 539258"/>
                <a:gd name="connsiteX47" fmla="*/ 593263 w 676094"/>
                <a:gd name="connsiteY47" fmla="*/ 6844 h 539258"/>
                <a:gd name="connsiteX48" fmla="*/ 594953 w 676094"/>
                <a:gd name="connsiteY48" fmla="*/ 83 h 539258"/>
                <a:gd name="connsiteX49" fmla="*/ 615236 w 676094"/>
                <a:gd name="connsiteY49" fmla="*/ 1773 h 539258"/>
                <a:gd name="connsiteX50" fmla="*/ 632138 w 676094"/>
                <a:gd name="connsiteY50" fmla="*/ 18675 h 539258"/>
                <a:gd name="connsiteX51" fmla="*/ 660871 w 676094"/>
                <a:gd name="connsiteY51" fmla="*/ 135299 h 539258"/>
                <a:gd name="connsiteX52" fmla="*/ 674393 w 676094"/>
                <a:gd name="connsiteY52" fmla="*/ 240092 h 539258"/>
                <a:gd name="connsiteX53" fmla="*/ 665942 w 676094"/>
                <a:gd name="connsiteY53" fmla="*/ 375308 h 539258"/>
                <a:gd name="connsiteX54" fmla="*/ 628757 w 676094"/>
                <a:gd name="connsiteY54" fmla="*/ 400661 h 539258"/>
                <a:gd name="connsiteX55" fmla="*/ 501992 w 676094"/>
                <a:gd name="connsiteY55" fmla="*/ 458128 h 539258"/>
                <a:gd name="connsiteX56" fmla="*/ 341423 w 676094"/>
                <a:gd name="connsiteY56" fmla="*/ 527426 h 539258"/>
                <a:gd name="connsiteX57" fmla="*/ 260293 w 676094"/>
                <a:gd name="connsiteY57" fmla="*/ 539258 h 539258"/>
                <a:gd name="connsiteX58" fmla="*/ 45637 w 676094"/>
                <a:gd name="connsiteY58" fmla="*/ 486861 h 539258"/>
                <a:gd name="connsiteX59" fmla="*/ 18594 w 676094"/>
                <a:gd name="connsiteY59" fmla="*/ 442916 h 539258"/>
                <a:gd name="connsiteX60" fmla="*/ 2 w 676094"/>
                <a:gd name="connsiteY60" fmla="*/ 358406 h 539258"/>
                <a:gd name="connsiteX61" fmla="*/ 8453 w 676094"/>
                <a:gd name="connsiteY61" fmla="*/ 319531 h 539258"/>
                <a:gd name="connsiteX62" fmla="*/ 20284 w 676094"/>
                <a:gd name="connsiteY62" fmla="*/ 309390 h 539258"/>
                <a:gd name="connsiteX63" fmla="*/ 23665 w 676094"/>
                <a:gd name="connsiteY63" fmla="*/ 306010 h 539258"/>
                <a:gd name="connsiteX64" fmla="*/ 50708 w 676094"/>
                <a:gd name="connsiteY64" fmla="*/ 297559 h 53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76094" h="539258">
                  <a:moveTo>
                    <a:pt x="50708" y="297559"/>
                  </a:moveTo>
                  <a:lnTo>
                    <a:pt x="50708" y="297559"/>
                  </a:lnTo>
                  <a:cubicBezTo>
                    <a:pt x="71253" y="293449"/>
                    <a:pt x="70071" y="292180"/>
                    <a:pt x="94653" y="295868"/>
                  </a:cubicBezTo>
                  <a:cubicBezTo>
                    <a:pt x="97145" y="296242"/>
                    <a:pt x="99055" y="298364"/>
                    <a:pt x="101414" y="299249"/>
                  </a:cubicBezTo>
                  <a:cubicBezTo>
                    <a:pt x="107832" y="301656"/>
                    <a:pt x="115156" y="301403"/>
                    <a:pt x="121696" y="302629"/>
                  </a:cubicBezTo>
                  <a:cubicBezTo>
                    <a:pt x="126263" y="303485"/>
                    <a:pt x="130619" y="305353"/>
                    <a:pt x="135218" y="306010"/>
                  </a:cubicBezTo>
                  <a:cubicBezTo>
                    <a:pt x="174508" y="311622"/>
                    <a:pt x="150918" y="309106"/>
                    <a:pt x="206207" y="311080"/>
                  </a:cubicBezTo>
                  <a:lnTo>
                    <a:pt x="297477" y="309390"/>
                  </a:lnTo>
                  <a:cubicBezTo>
                    <a:pt x="324225" y="308541"/>
                    <a:pt x="302798" y="308048"/>
                    <a:pt x="321140" y="306010"/>
                  </a:cubicBezTo>
                  <a:cubicBezTo>
                    <a:pt x="328441" y="305199"/>
                    <a:pt x="335789" y="304883"/>
                    <a:pt x="343113" y="304319"/>
                  </a:cubicBezTo>
                  <a:cubicBezTo>
                    <a:pt x="347057" y="303192"/>
                    <a:pt x="351220" y="302658"/>
                    <a:pt x="354944" y="300939"/>
                  </a:cubicBezTo>
                  <a:cubicBezTo>
                    <a:pt x="358633" y="299236"/>
                    <a:pt x="361232" y="295463"/>
                    <a:pt x="365086" y="294178"/>
                  </a:cubicBezTo>
                  <a:lnTo>
                    <a:pt x="370156" y="292488"/>
                  </a:lnTo>
                  <a:cubicBezTo>
                    <a:pt x="371283" y="291361"/>
                    <a:pt x="372025" y="289612"/>
                    <a:pt x="373537" y="289108"/>
                  </a:cubicBezTo>
                  <a:cubicBezTo>
                    <a:pt x="377316" y="287848"/>
                    <a:pt x="381438" y="288072"/>
                    <a:pt x="385368" y="287417"/>
                  </a:cubicBezTo>
                  <a:cubicBezTo>
                    <a:pt x="388202" y="286945"/>
                    <a:pt x="391002" y="286290"/>
                    <a:pt x="393819" y="285727"/>
                  </a:cubicBezTo>
                  <a:cubicBezTo>
                    <a:pt x="414145" y="265401"/>
                    <a:pt x="390197" y="288464"/>
                    <a:pt x="405651" y="275586"/>
                  </a:cubicBezTo>
                  <a:cubicBezTo>
                    <a:pt x="407487" y="274056"/>
                    <a:pt x="408834" y="271983"/>
                    <a:pt x="410721" y="270515"/>
                  </a:cubicBezTo>
                  <a:cubicBezTo>
                    <a:pt x="413928" y="268021"/>
                    <a:pt x="420862" y="263754"/>
                    <a:pt x="420862" y="263754"/>
                  </a:cubicBezTo>
                  <a:cubicBezTo>
                    <a:pt x="421989" y="262064"/>
                    <a:pt x="422657" y="259953"/>
                    <a:pt x="424243" y="258684"/>
                  </a:cubicBezTo>
                  <a:cubicBezTo>
                    <a:pt x="425634" y="257571"/>
                    <a:pt x="427785" y="257911"/>
                    <a:pt x="429313" y="256994"/>
                  </a:cubicBezTo>
                  <a:cubicBezTo>
                    <a:pt x="430680" y="256174"/>
                    <a:pt x="431368" y="254497"/>
                    <a:pt x="432694" y="253613"/>
                  </a:cubicBezTo>
                  <a:cubicBezTo>
                    <a:pt x="443119" y="246663"/>
                    <a:pt x="435870" y="253776"/>
                    <a:pt x="444525" y="246852"/>
                  </a:cubicBezTo>
                  <a:cubicBezTo>
                    <a:pt x="445769" y="245856"/>
                    <a:pt x="446662" y="244467"/>
                    <a:pt x="447906" y="243472"/>
                  </a:cubicBezTo>
                  <a:cubicBezTo>
                    <a:pt x="449492" y="242203"/>
                    <a:pt x="451390" y="241361"/>
                    <a:pt x="452976" y="240092"/>
                  </a:cubicBezTo>
                  <a:cubicBezTo>
                    <a:pt x="454221" y="239096"/>
                    <a:pt x="454990" y="237531"/>
                    <a:pt x="456357" y="236711"/>
                  </a:cubicBezTo>
                  <a:cubicBezTo>
                    <a:pt x="457885" y="235794"/>
                    <a:pt x="459737" y="235584"/>
                    <a:pt x="461427" y="235021"/>
                  </a:cubicBezTo>
                  <a:cubicBezTo>
                    <a:pt x="462554" y="233331"/>
                    <a:pt x="463371" y="231387"/>
                    <a:pt x="464808" y="229950"/>
                  </a:cubicBezTo>
                  <a:cubicBezTo>
                    <a:pt x="469924" y="224834"/>
                    <a:pt x="470837" y="225124"/>
                    <a:pt x="476639" y="223190"/>
                  </a:cubicBezTo>
                  <a:cubicBezTo>
                    <a:pt x="484836" y="214993"/>
                    <a:pt x="480748" y="218197"/>
                    <a:pt x="488470" y="213048"/>
                  </a:cubicBezTo>
                  <a:cubicBezTo>
                    <a:pt x="496115" y="201581"/>
                    <a:pt x="492358" y="205779"/>
                    <a:pt x="498612" y="199527"/>
                  </a:cubicBezTo>
                  <a:cubicBezTo>
                    <a:pt x="507663" y="176896"/>
                    <a:pt x="493708" y="208570"/>
                    <a:pt x="512133" y="180935"/>
                  </a:cubicBezTo>
                  <a:cubicBezTo>
                    <a:pt x="513260" y="179245"/>
                    <a:pt x="514077" y="177301"/>
                    <a:pt x="515514" y="175864"/>
                  </a:cubicBezTo>
                  <a:cubicBezTo>
                    <a:pt x="517506" y="173872"/>
                    <a:pt x="520380" y="172877"/>
                    <a:pt x="522275" y="170793"/>
                  </a:cubicBezTo>
                  <a:cubicBezTo>
                    <a:pt x="526065" y="166624"/>
                    <a:pt x="529518" y="162103"/>
                    <a:pt x="532416" y="157272"/>
                  </a:cubicBezTo>
                  <a:cubicBezTo>
                    <a:pt x="538306" y="147454"/>
                    <a:pt x="535163" y="151144"/>
                    <a:pt x="540867" y="145440"/>
                  </a:cubicBezTo>
                  <a:cubicBezTo>
                    <a:pt x="543684" y="139806"/>
                    <a:pt x="547326" y="134514"/>
                    <a:pt x="549318" y="128538"/>
                  </a:cubicBezTo>
                  <a:cubicBezTo>
                    <a:pt x="549881" y="126848"/>
                    <a:pt x="550211" y="125061"/>
                    <a:pt x="551008" y="123468"/>
                  </a:cubicBezTo>
                  <a:cubicBezTo>
                    <a:pt x="552477" y="120530"/>
                    <a:pt x="554389" y="117834"/>
                    <a:pt x="556079" y="115017"/>
                  </a:cubicBezTo>
                  <a:cubicBezTo>
                    <a:pt x="560417" y="97662"/>
                    <a:pt x="554521" y="119173"/>
                    <a:pt x="561149" y="101495"/>
                  </a:cubicBezTo>
                  <a:cubicBezTo>
                    <a:pt x="568048" y="83095"/>
                    <a:pt x="556813" y="106785"/>
                    <a:pt x="566220" y="87973"/>
                  </a:cubicBezTo>
                  <a:cubicBezTo>
                    <a:pt x="570268" y="71781"/>
                    <a:pt x="564929" y="91845"/>
                    <a:pt x="571290" y="72762"/>
                  </a:cubicBezTo>
                  <a:cubicBezTo>
                    <a:pt x="572017" y="70581"/>
                    <a:pt x="573317" y="63367"/>
                    <a:pt x="574671" y="60930"/>
                  </a:cubicBezTo>
                  <a:cubicBezTo>
                    <a:pt x="576644" y="57379"/>
                    <a:pt x="579178" y="54169"/>
                    <a:pt x="581432" y="50789"/>
                  </a:cubicBezTo>
                  <a:cubicBezTo>
                    <a:pt x="581995" y="47409"/>
                    <a:pt x="582137" y="43930"/>
                    <a:pt x="583122" y="40648"/>
                  </a:cubicBezTo>
                  <a:cubicBezTo>
                    <a:pt x="583846" y="38235"/>
                    <a:pt x="585479" y="36189"/>
                    <a:pt x="586502" y="33887"/>
                  </a:cubicBezTo>
                  <a:cubicBezTo>
                    <a:pt x="587734" y="31114"/>
                    <a:pt x="588923" y="28314"/>
                    <a:pt x="589883" y="25436"/>
                  </a:cubicBezTo>
                  <a:cubicBezTo>
                    <a:pt x="592182" y="18539"/>
                    <a:pt x="591857" y="14580"/>
                    <a:pt x="593263" y="6844"/>
                  </a:cubicBezTo>
                  <a:cubicBezTo>
                    <a:pt x="593679" y="4558"/>
                    <a:pt x="594390" y="2337"/>
                    <a:pt x="594953" y="83"/>
                  </a:cubicBezTo>
                  <a:cubicBezTo>
                    <a:pt x="601714" y="646"/>
                    <a:pt x="609168" y="-1261"/>
                    <a:pt x="615236" y="1773"/>
                  </a:cubicBezTo>
                  <a:cubicBezTo>
                    <a:pt x="622363" y="5336"/>
                    <a:pt x="628929" y="11382"/>
                    <a:pt x="632138" y="18675"/>
                  </a:cubicBezTo>
                  <a:cubicBezTo>
                    <a:pt x="647080" y="52635"/>
                    <a:pt x="655542" y="97998"/>
                    <a:pt x="660871" y="135299"/>
                  </a:cubicBezTo>
                  <a:cubicBezTo>
                    <a:pt x="665852" y="170166"/>
                    <a:pt x="674393" y="240092"/>
                    <a:pt x="674393" y="240092"/>
                  </a:cubicBezTo>
                  <a:cubicBezTo>
                    <a:pt x="675249" y="272614"/>
                    <a:pt x="680745" y="345174"/>
                    <a:pt x="665942" y="375308"/>
                  </a:cubicBezTo>
                  <a:cubicBezTo>
                    <a:pt x="659328" y="388773"/>
                    <a:pt x="642147" y="393897"/>
                    <a:pt x="628757" y="400661"/>
                  </a:cubicBezTo>
                  <a:cubicBezTo>
                    <a:pt x="587346" y="421580"/>
                    <a:pt x="543488" y="437380"/>
                    <a:pt x="501992" y="458128"/>
                  </a:cubicBezTo>
                  <a:cubicBezTo>
                    <a:pt x="446975" y="485637"/>
                    <a:pt x="401668" y="511899"/>
                    <a:pt x="341423" y="527426"/>
                  </a:cubicBezTo>
                  <a:cubicBezTo>
                    <a:pt x="314958" y="534247"/>
                    <a:pt x="287336" y="535314"/>
                    <a:pt x="260293" y="539258"/>
                  </a:cubicBezTo>
                  <a:cubicBezTo>
                    <a:pt x="162451" y="529274"/>
                    <a:pt x="107667" y="551649"/>
                    <a:pt x="45637" y="486861"/>
                  </a:cubicBezTo>
                  <a:cubicBezTo>
                    <a:pt x="33742" y="474437"/>
                    <a:pt x="27608" y="457564"/>
                    <a:pt x="18594" y="442916"/>
                  </a:cubicBezTo>
                  <a:cubicBezTo>
                    <a:pt x="18079" y="440783"/>
                    <a:pt x="-226" y="368427"/>
                    <a:pt x="2" y="358406"/>
                  </a:cubicBezTo>
                  <a:cubicBezTo>
                    <a:pt x="303" y="345148"/>
                    <a:pt x="3383" y="331784"/>
                    <a:pt x="8453" y="319531"/>
                  </a:cubicBezTo>
                  <a:cubicBezTo>
                    <a:pt x="10439" y="314732"/>
                    <a:pt x="16402" y="312841"/>
                    <a:pt x="20284" y="309390"/>
                  </a:cubicBezTo>
                  <a:cubicBezTo>
                    <a:pt x="21475" y="308331"/>
                    <a:pt x="22669" y="307254"/>
                    <a:pt x="23665" y="306010"/>
                  </a:cubicBezTo>
                  <a:cubicBezTo>
                    <a:pt x="28097" y="300470"/>
                    <a:pt x="46201" y="298967"/>
                    <a:pt x="50708" y="297559"/>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Frihandsfigur: Form 83">
              <a:extLst>
                <a:ext uri="{FF2B5EF4-FFF2-40B4-BE49-F238E27FC236}">
                  <a16:creationId xmlns:a16="http://schemas.microsoft.com/office/drawing/2014/main" id="{56F3D095-92CE-4398-A9EA-451CBE26689C}"/>
                </a:ext>
              </a:extLst>
            </p:cNvPr>
            <p:cNvSpPr/>
            <p:nvPr/>
          </p:nvSpPr>
          <p:spPr>
            <a:xfrm>
              <a:off x="11731701" y="859765"/>
              <a:ext cx="125075" cy="65272"/>
            </a:xfrm>
            <a:custGeom>
              <a:avLst/>
              <a:gdLst>
                <a:gd name="connsiteX0" fmla="*/ 47326 w 125075"/>
                <a:gd name="connsiteY0" fmla="*/ 64775 h 65272"/>
                <a:gd name="connsiteX1" fmla="*/ 47326 w 125075"/>
                <a:gd name="connsiteY1" fmla="*/ 64775 h 65272"/>
                <a:gd name="connsiteX2" fmla="*/ 65918 w 125075"/>
                <a:gd name="connsiteY2" fmla="*/ 56324 h 65272"/>
                <a:gd name="connsiteX3" fmla="*/ 77750 w 125075"/>
                <a:gd name="connsiteY3" fmla="*/ 54634 h 65272"/>
                <a:gd name="connsiteX4" fmla="*/ 86201 w 125075"/>
                <a:gd name="connsiteY4" fmla="*/ 52944 h 65272"/>
                <a:gd name="connsiteX5" fmla="*/ 91271 w 125075"/>
                <a:gd name="connsiteY5" fmla="*/ 49564 h 65272"/>
                <a:gd name="connsiteX6" fmla="*/ 94652 w 125075"/>
                <a:gd name="connsiteY6" fmla="*/ 44493 h 65272"/>
                <a:gd name="connsiteX7" fmla="*/ 99722 w 125075"/>
                <a:gd name="connsiteY7" fmla="*/ 42803 h 65272"/>
                <a:gd name="connsiteX8" fmla="*/ 101412 w 125075"/>
                <a:gd name="connsiteY8" fmla="*/ 37732 h 65272"/>
                <a:gd name="connsiteX9" fmla="*/ 113244 w 125075"/>
                <a:gd name="connsiteY9" fmla="*/ 27591 h 65272"/>
                <a:gd name="connsiteX10" fmla="*/ 121695 w 125075"/>
                <a:gd name="connsiteY10" fmla="*/ 14069 h 65272"/>
                <a:gd name="connsiteX11" fmla="*/ 125075 w 125075"/>
                <a:gd name="connsiteY11" fmla="*/ 7308 h 65272"/>
                <a:gd name="connsiteX12" fmla="*/ 120005 w 125075"/>
                <a:gd name="connsiteY12" fmla="*/ 548 h 65272"/>
                <a:gd name="connsiteX13" fmla="*/ 84510 w 125075"/>
                <a:gd name="connsiteY13" fmla="*/ 2238 h 65272"/>
                <a:gd name="connsiteX14" fmla="*/ 76059 w 125075"/>
                <a:gd name="connsiteY14" fmla="*/ 5618 h 65272"/>
                <a:gd name="connsiteX15" fmla="*/ 70989 w 125075"/>
                <a:gd name="connsiteY15" fmla="*/ 7308 h 65272"/>
                <a:gd name="connsiteX16" fmla="*/ 59157 w 125075"/>
                <a:gd name="connsiteY16" fmla="*/ 14069 h 65272"/>
                <a:gd name="connsiteX17" fmla="*/ 54087 w 125075"/>
                <a:gd name="connsiteY17" fmla="*/ 19140 h 65272"/>
                <a:gd name="connsiteX18" fmla="*/ 47326 w 125075"/>
                <a:gd name="connsiteY18" fmla="*/ 22520 h 65272"/>
                <a:gd name="connsiteX19" fmla="*/ 27044 w 125075"/>
                <a:gd name="connsiteY19" fmla="*/ 27591 h 65272"/>
                <a:gd name="connsiteX20" fmla="*/ 15212 w 125075"/>
                <a:gd name="connsiteY20" fmla="*/ 34352 h 65272"/>
                <a:gd name="connsiteX21" fmla="*/ 5071 w 125075"/>
                <a:gd name="connsiteY21" fmla="*/ 41113 h 65272"/>
                <a:gd name="connsiteX22" fmla="*/ 3381 w 125075"/>
                <a:gd name="connsiteY22" fmla="*/ 46183 h 65272"/>
                <a:gd name="connsiteX23" fmla="*/ 0 w 125075"/>
                <a:gd name="connsiteY23" fmla="*/ 64775 h 65272"/>
                <a:gd name="connsiteX24" fmla="*/ 47326 w 125075"/>
                <a:gd name="connsiteY24" fmla="*/ 64775 h 6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075" h="65272">
                  <a:moveTo>
                    <a:pt x="47326" y="64775"/>
                  </a:moveTo>
                  <a:lnTo>
                    <a:pt x="47326" y="64775"/>
                  </a:lnTo>
                  <a:cubicBezTo>
                    <a:pt x="53523" y="61958"/>
                    <a:pt x="59460" y="58477"/>
                    <a:pt x="65918" y="56324"/>
                  </a:cubicBezTo>
                  <a:cubicBezTo>
                    <a:pt x="69698" y="55064"/>
                    <a:pt x="73820" y="55289"/>
                    <a:pt x="77750" y="54634"/>
                  </a:cubicBezTo>
                  <a:cubicBezTo>
                    <a:pt x="80584" y="54162"/>
                    <a:pt x="83384" y="53507"/>
                    <a:pt x="86201" y="52944"/>
                  </a:cubicBezTo>
                  <a:cubicBezTo>
                    <a:pt x="87891" y="51817"/>
                    <a:pt x="89835" y="51000"/>
                    <a:pt x="91271" y="49564"/>
                  </a:cubicBezTo>
                  <a:cubicBezTo>
                    <a:pt x="92708" y="48127"/>
                    <a:pt x="93066" y="45762"/>
                    <a:pt x="94652" y="44493"/>
                  </a:cubicBezTo>
                  <a:cubicBezTo>
                    <a:pt x="96043" y="43380"/>
                    <a:pt x="98032" y="43366"/>
                    <a:pt x="99722" y="42803"/>
                  </a:cubicBezTo>
                  <a:cubicBezTo>
                    <a:pt x="100285" y="41113"/>
                    <a:pt x="100424" y="39214"/>
                    <a:pt x="101412" y="37732"/>
                  </a:cubicBezTo>
                  <a:cubicBezTo>
                    <a:pt x="103765" y="34203"/>
                    <a:pt x="110123" y="29932"/>
                    <a:pt x="113244" y="27591"/>
                  </a:cubicBezTo>
                  <a:cubicBezTo>
                    <a:pt x="116762" y="22313"/>
                    <a:pt x="118303" y="20175"/>
                    <a:pt x="121695" y="14069"/>
                  </a:cubicBezTo>
                  <a:cubicBezTo>
                    <a:pt x="122919" y="11866"/>
                    <a:pt x="123948" y="9562"/>
                    <a:pt x="125075" y="7308"/>
                  </a:cubicBezTo>
                  <a:cubicBezTo>
                    <a:pt x="123385" y="5055"/>
                    <a:pt x="122800" y="897"/>
                    <a:pt x="120005" y="548"/>
                  </a:cubicBezTo>
                  <a:cubicBezTo>
                    <a:pt x="108251" y="-921"/>
                    <a:pt x="96277" y="880"/>
                    <a:pt x="84510" y="2238"/>
                  </a:cubicBezTo>
                  <a:cubicBezTo>
                    <a:pt x="81496" y="2586"/>
                    <a:pt x="78900" y="4553"/>
                    <a:pt x="76059" y="5618"/>
                  </a:cubicBezTo>
                  <a:cubicBezTo>
                    <a:pt x="74391" y="6243"/>
                    <a:pt x="72679" y="6745"/>
                    <a:pt x="70989" y="7308"/>
                  </a:cubicBezTo>
                  <a:cubicBezTo>
                    <a:pt x="62331" y="15966"/>
                    <a:pt x="75049" y="4136"/>
                    <a:pt x="59157" y="14069"/>
                  </a:cubicBezTo>
                  <a:cubicBezTo>
                    <a:pt x="57130" y="15336"/>
                    <a:pt x="56032" y="17751"/>
                    <a:pt x="54087" y="19140"/>
                  </a:cubicBezTo>
                  <a:cubicBezTo>
                    <a:pt x="52037" y="20605"/>
                    <a:pt x="49694" y="21659"/>
                    <a:pt x="47326" y="22520"/>
                  </a:cubicBezTo>
                  <a:cubicBezTo>
                    <a:pt x="39676" y="25302"/>
                    <a:pt x="34654" y="26069"/>
                    <a:pt x="27044" y="27591"/>
                  </a:cubicBezTo>
                  <a:cubicBezTo>
                    <a:pt x="15658" y="38977"/>
                    <a:pt x="28833" y="27542"/>
                    <a:pt x="15212" y="34352"/>
                  </a:cubicBezTo>
                  <a:cubicBezTo>
                    <a:pt x="11578" y="36169"/>
                    <a:pt x="5071" y="41113"/>
                    <a:pt x="5071" y="41113"/>
                  </a:cubicBezTo>
                  <a:cubicBezTo>
                    <a:pt x="4508" y="42803"/>
                    <a:pt x="3870" y="44470"/>
                    <a:pt x="3381" y="46183"/>
                  </a:cubicBezTo>
                  <a:cubicBezTo>
                    <a:pt x="1392" y="53142"/>
                    <a:pt x="871" y="56933"/>
                    <a:pt x="0" y="64775"/>
                  </a:cubicBezTo>
                  <a:cubicBezTo>
                    <a:pt x="-124" y="65895"/>
                    <a:pt x="39438" y="64775"/>
                    <a:pt x="47326" y="64775"/>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Frihandsfigur: Form 84">
              <a:extLst>
                <a:ext uri="{FF2B5EF4-FFF2-40B4-BE49-F238E27FC236}">
                  <a16:creationId xmlns:a16="http://schemas.microsoft.com/office/drawing/2014/main" id="{38BD2969-A593-4437-91F0-F29DEC864B8B}"/>
                </a:ext>
              </a:extLst>
            </p:cNvPr>
            <p:cNvSpPr/>
            <p:nvPr/>
          </p:nvSpPr>
          <p:spPr>
            <a:xfrm>
              <a:off x="11900399" y="792274"/>
              <a:ext cx="41183" cy="36988"/>
            </a:xfrm>
            <a:custGeom>
              <a:avLst/>
              <a:gdLst>
                <a:gd name="connsiteX0" fmla="*/ 20605 w 41183"/>
                <a:gd name="connsiteY0" fmla="*/ 35926 h 36988"/>
                <a:gd name="connsiteX1" fmla="*/ 20605 w 41183"/>
                <a:gd name="connsiteY1" fmla="*/ 35926 h 36988"/>
                <a:gd name="connsiteX2" fmla="*/ 32436 w 41183"/>
                <a:gd name="connsiteY2" fmla="*/ 22404 h 36988"/>
                <a:gd name="connsiteX3" fmla="*/ 40888 w 41183"/>
                <a:gd name="connsiteY3" fmla="*/ 12263 h 36988"/>
                <a:gd name="connsiteX4" fmla="*/ 39197 w 41183"/>
                <a:gd name="connsiteY4" fmla="*/ 431 h 36988"/>
                <a:gd name="connsiteX5" fmla="*/ 17225 w 41183"/>
                <a:gd name="connsiteY5" fmla="*/ 7192 h 36988"/>
                <a:gd name="connsiteX6" fmla="*/ 12154 w 41183"/>
                <a:gd name="connsiteY6" fmla="*/ 10573 h 36988"/>
                <a:gd name="connsiteX7" fmla="*/ 2013 w 41183"/>
                <a:gd name="connsiteY7" fmla="*/ 12263 h 36988"/>
                <a:gd name="connsiteX8" fmla="*/ 2013 w 41183"/>
                <a:gd name="connsiteY8" fmla="*/ 35926 h 36988"/>
                <a:gd name="connsiteX9" fmla="*/ 20605 w 41183"/>
                <a:gd name="connsiteY9" fmla="*/ 35926 h 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83" h="36988">
                  <a:moveTo>
                    <a:pt x="20605" y="35926"/>
                  </a:moveTo>
                  <a:lnTo>
                    <a:pt x="20605" y="35926"/>
                  </a:lnTo>
                  <a:cubicBezTo>
                    <a:pt x="24549" y="31419"/>
                    <a:pt x="28407" y="26836"/>
                    <a:pt x="32436" y="22404"/>
                  </a:cubicBezTo>
                  <a:cubicBezTo>
                    <a:pt x="40573" y="13453"/>
                    <a:pt x="34796" y="21398"/>
                    <a:pt x="40888" y="12263"/>
                  </a:cubicBezTo>
                  <a:cubicBezTo>
                    <a:pt x="40324" y="8319"/>
                    <a:pt x="42761" y="2213"/>
                    <a:pt x="39197" y="431"/>
                  </a:cubicBezTo>
                  <a:cubicBezTo>
                    <a:pt x="35006" y="-1664"/>
                    <a:pt x="22093" y="4410"/>
                    <a:pt x="17225" y="7192"/>
                  </a:cubicBezTo>
                  <a:cubicBezTo>
                    <a:pt x="15461" y="8200"/>
                    <a:pt x="14081" y="9931"/>
                    <a:pt x="12154" y="10573"/>
                  </a:cubicBezTo>
                  <a:cubicBezTo>
                    <a:pt x="8903" y="11657"/>
                    <a:pt x="5393" y="11700"/>
                    <a:pt x="2013" y="12263"/>
                  </a:cubicBezTo>
                  <a:cubicBezTo>
                    <a:pt x="959" y="18586"/>
                    <a:pt x="-1935" y="30004"/>
                    <a:pt x="2013" y="35926"/>
                  </a:cubicBezTo>
                  <a:cubicBezTo>
                    <a:pt x="3606" y="38316"/>
                    <a:pt x="17506" y="35926"/>
                    <a:pt x="20605" y="35926"/>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Frihandsfigur: Form 85">
              <a:extLst>
                <a:ext uri="{FF2B5EF4-FFF2-40B4-BE49-F238E27FC236}">
                  <a16:creationId xmlns:a16="http://schemas.microsoft.com/office/drawing/2014/main" id="{7B9026EB-D448-4250-B71D-DC2B9E940133}"/>
                </a:ext>
              </a:extLst>
            </p:cNvPr>
            <p:cNvSpPr/>
            <p:nvPr/>
          </p:nvSpPr>
          <p:spPr>
            <a:xfrm>
              <a:off x="11267319" y="309170"/>
              <a:ext cx="73736" cy="75337"/>
            </a:xfrm>
            <a:custGeom>
              <a:avLst/>
              <a:gdLst>
                <a:gd name="connsiteX0" fmla="*/ 21121 w 73736"/>
                <a:gd name="connsiteY0" fmla="*/ 75337 h 75337"/>
                <a:gd name="connsiteX1" fmla="*/ 21121 w 73736"/>
                <a:gd name="connsiteY1" fmla="*/ 75337 h 75337"/>
                <a:gd name="connsiteX2" fmla="*/ 40251 w 73736"/>
                <a:gd name="connsiteY2" fmla="*/ 71511 h 75337"/>
                <a:gd name="connsiteX3" fmla="*/ 49816 w 73736"/>
                <a:gd name="connsiteY3" fmla="*/ 63859 h 75337"/>
                <a:gd name="connsiteX4" fmla="*/ 55555 w 73736"/>
                <a:gd name="connsiteY4" fmla="*/ 61946 h 75337"/>
                <a:gd name="connsiteX5" fmla="*/ 70858 w 73736"/>
                <a:gd name="connsiteY5" fmla="*/ 38991 h 75337"/>
                <a:gd name="connsiteX6" fmla="*/ 72771 w 73736"/>
                <a:gd name="connsiteY6" fmla="*/ 33252 h 75337"/>
                <a:gd name="connsiteX7" fmla="*/ 70858 w 73736"/>
                <a:gd name="connsiteY7" fmla="*/ 4557 h 75337"/>
                <a:gd name="connsiteX8" fmla="*/ 26860 w 73736"/>
                <a:gd name="connsiteY8" fmla="*/ 6470 h 75337"/>
                <a:gd name="connsiteX9" fmla="*/ 19208 w 73736"/>
                <a:gd name="connsiteY9" fmla="*/ 16035 h 75337"/>
                <a:gd name="connsiteX10" fmla="*/ 13469 w 73736"/>
                <a:gd name="connsiteY10" fmla="*/ 21774 h 75337"/>
                <a:gd name="connsiteX11" fmla="*/ 3904 w 73736"/>
                <a:gd name="connsiteY11" fmla="*/ 38991 h 75337"/>
                <a:gd name="connsiteX12" fmla="*/ 78 w 73736"/>
                <a:gd name="connsiteY12" fmla="*/ 56207 h 75337"/>
                <a:gd name="connsiteX13" fmla="*/ 21121 w 73736"/>
                <a:gd name="connsiteY13" fmla="*/ 75337 h 7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36" h="75337">
                  <a:moveTo>
                    <a:pt x="21121" y="75337"/>
                  </a:moveTo>
                  <a:lnTo>
                    <a:pt x="21121" y="75337"/>
                  </a:lnTo>
                  <a:cubicBezTo>
                    <a:pt x="27498" y="74062"/>
                    <a:pt x="34213" y="73926"/>
                    <a:pt x="40251" y="71511"/>
                  </a:cubicBezTo>
                  <a:cubicBezTo>
                    <a:pt x="44042" y="69995"/>
                    <a:pt x="46354" y="66023"/>
                    <a:pt x="49816" y="63859"/>
                  </a:cubicBezTo>
                  <a:cubicBezTo>
                    <a:pt x="51526" y="62790"/>
                    <a:pt x="53642" y="62584"/>
                    <a:pt x="55555" y="61946"/>
                  </a:cubicBezTo>
                  <a:cubicBezTo>
                    <a:pt x="73283" y="44217"/>
                    <a:pt x="66657" y="55795"/>
                    <a:pt x="70858" y="38991"/>
                  </a:cubicBezTo>
                  <a:cubicBezTo>
                    <a:pt x="71347" y="37035"/>
                    <a:pt x="72133" y="35165"/>
                    <a:pt x="72771" y="33252"/>
                  </a:cubicBezTo>
                  <a:cubicBezTo>
                    <a:pt x="72133" y="23687"/>
                    <a:pt x="76386" y="12389"/>
                    <a:pt x="70858" y="4557"/>
                  </a:cubicBezTo>
                  <a:cubicBezTo>
                    <a:pt x="63396" y="-6015"/>
                    <a:pt x="33122" y="4905"/>
                    <a:pt x="26860" y="6470"/>
                  </a:cubicBezTo>
                  <a:cubicBezTo>
                    <a:pt x="24309" y="9658"/>
                    <a:pt x="21897" y="12962"/>
                    <a:pt x="19208" y="16035"/>
                  </a:cubicBezTo>
                  <a:cubicBezTo>
                    <a:pt x="17426" y="18071"/>
                    <a:pt x="15230" y="19720"/>
                    <a:pt x="13469" y="21774"/>
                  </a:cubicBezTo>
                  <a:cubicBezTo>
                    <a:pt x="8220" y="27898"/>
                    <a:pt x="6167" y="31071"/>
                    <a:pt x="3904" y="38991"/>
                  </a:cubicBezTo>
                  <a:cubicBezTo>
                    <a:pt x="2289" y="44643"/>
                    <a:pt x="1831" y="50596"/>
                    <a:pt x="78" y="56207"/>
                  </a:cubicBezTo>
                  <a:cubicBezTo>
                    <a:pt x="-1370" y="60842"/>
                    <a:pt x="17614" y="72149"/>
                    <a:pt x="21121" y="75337"/>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Frihandsfigur: Form 86">
              <a:extLst>
                <a:ext uri="{FF2B5EF4-FFF2-40B4-BE49-F238E27FC236}">
                  <a16:creationId xmlns:a16="http://schemas.microsoft.com/office/drawing/2014/main" id="{EB43BC27-BF47-4C53-904A-9FF95580E9D3}"/>
                </a:ext>
              </a:extLst>
            </p:cNvPr>
            <p:cNvSpPr/>
            <p:nvPr/>
          </p:nvSpPr>
          <p:spPr>
            <a:xfrm>
              <a:off x="11140461" y="122246"/>
              <a:ext cx="419355" cy="496319"/>
            </a:xfrm>
            <a:custGeom>
              <a:avLst/>
              <a:gdLst>
                <a:gd name="connsiteX0" fmla="*/ 152623 w 419355"/>
                <a:gd name="connsiteY0" fmla="*/ 476759 h 496319"/>
                <a:gd name="connsiteX1" fmla="*/ 152623 w 419355"/>
                <a:gd name="connsiteY1" fmla="*/ 476759 h 496319"/>
                <a:gd name="connsiteX2" fmla="*/ 157513 w 419355"/>
                <a:gd name="connsiteY2" fmla="*/ 278721 h 496319"/>
                <a:gd name="connsiteX3" fmla="*/ 164848 w 419355"/>
                <a:gd name="connsiteY3" fmla="*/ 264051 h 496319"/>
                <a:gd name="connsiteX4" fmla="*/ 174628 w 419355"/>
                <a:gd name="connsiteY4" fmla="*/ 256717 h 496319"/>
                <a:gd name="connsiteX5" fmla="*/ 179518 w 419355"/>
                <a:gd name="connsiteY5" fmla="*/ 249382 h 496319"/>
                <a:gd name="connsiteX6" fmla="*/ 181963 w 419355"/>
                <a:gd name="connsiteY6" fmla="*/ 242047 h 496319"/>
                <a:gd name="connsiteX7" fmla="*/ 189297 w 419355"/>
                <a:gd name="connsiteY7" fmla="*/ 237157 h 496319"/>
                <a:gd name="connsiteX8" fmla="*/ 199077 w 419355"/>
                <a:gd name="connsiteY8" fmla="*/ 229822 h 496319"/>
                <a:gd name="connsiteX9" fmla="*/ 206412 w 419355"/>
                <a:gd name="connsiteY9" fmla="*/ 220043 h 496319"/>
                <a:gd name="connsiteX10" fmla="*/ 221081 w 419355"/>
                <a:gd name="connsiteY10" fmla="*/ 202928 h 496319"/>
                <a:gd name="connsiteX11" fmla="*/ 228416 w 419355"/>
                <a:gd name="connsiteY11" fmla="*/ 190704 h 496319"/>
                <a:gd name="connsiteX12" fmla="*/ 235751 w 419355"/>
                <a:gd name="connsiteY12" fmla="*/ 183369 h 496319"/>
                <a:gd name="connsiteX13" fmla="*/ 247975 w 419355"/>
                <a:gd name="connsiteY13" fmla="*/ 171144 h 496319"/>
                <a:gd name="connsiteX14" fmla="*/ 262645 w 419355"/>
                <a:gd name="connsiteY14" fmla="*/ 149140 h 496319"/>
                <a:gd name="connsiteX15" fmla="*/ 265090 w 419355"/>
                <a:gd name="connsiteY15" fmla="*/ 141805 h 496319"/>
                <a:gd name="connsiteX16" fmla="*/ 284649 w 419355"/>
                <a:gd name="connsiteY16" fmla="*/ 122246 h 496319"/>
                <a:gd name="connsiteX17" fmla="*/ 301764 w 419355"/>
                <a:gd name="connsiteY17" fmla="*/ 110021 h 496319"/>
                <a:gd name="connsiteX18" fmla="*/ 306653 w 419355"/>
                <a:gd name="connsiteY18" fmla="*/ 102687 h 496319"/>
                <a:gd name="connsiteX19" fmla="*/ 316433 w 419355"/>
                <a:gd name="connsiteY19" fmla="*/ 100242 h 496319"/>
                <a:gd name="connsiteX20" fmla="*/ 338437 w 419355"/>
                <a:gd name="connsiteY20" fmla="*/ 90462 h 496319"/>
                <a:gd name="connsiteX21" fmla="*/ 372666 w 419355"/>
                <a:gd name="connsiteY21" fmla="*/ 70903 h 496319"/>
                <a:gd name="connsiteX22" fmla="*/ 404450 w 419355"/>
                <a:gd name="connsiteY22" fmla="*/ 56233 h 496319"/>
                <a:gd name="connsiteX23" fmla="*/ 414230 w 419355"/>
                <a:gd name="connsiteY23" fmla="*/ 46453 h 496319"/>
                <a:gd name="connsiteX24" fmla="*/ 411785 w 419355"/>
                <a:gd name="connsiteY24" fmla="*/ 7335 h 496319"/>
                <a:gd name="connsiteX25" fmla="*/ 382446 w 419355"/>
                <a:gd name="connsiteY25" fmla="*/ 0 h 496319"/>
                <a:gd name="connsiteX26" fmla="*/ 272425 w 419355"/>
                <a:gd name="connsiteY26" fmla="*/ 14670 h 496319"/>
                <a:gd name="connsiteX27" fmla="*/ 228416 w 419355"/>
                <a:gd name="connsiteY27" fmla="*/ 26894 h 496319"/>
                <a:gd name="connsiteX28" fmla="*/ 150179 w 419355"/>
                <a:gd name="connsiteY28" fmla="*/ 75793 h 496319"/>
                <a:gd name="connsiteX29" fmla="*/ 96390 w 419355"/>
                <a:gd name="connsiteY29" fmla="*/ 132026 h 496319"/>
                <a:gd name="connsiteX30" fmla="*/ 23043 w 419355"/>
                <a:gd name="connsiteY30" fmla="*/ 254272 h 496319"/>
                <a:gd name="connsiteX31" fmla="*/ 3483 w 419355"/>
                <a:gd name="connsiteY31" fmla="*/ 349624 h 496319"/>
                <a:gd name="connsiteX32" fmla="*/ 1038 w 419355"/>
                <a:gd name="connsiteY32" fmla="*/ 388742 h 496319"/>
                <a:gd name="connsiteX33" fmla="*/ 23043 w 419355"/>
                <a:gd name="connsiteY33" fmla="*/ 484094 h 496319"/>
                <a:gd name="connsiteX34" fmla="*/ 57272 w 419355"/>
                <a:gd name="connsiteY34" fmla="*/ 496319 h 496319"/>
                <a:gd name="connsiteX35" fmla="*/ 133064 w 419355"/>
                <a:gd name="connsiteY35" fmla="*/ 488984 h 496319"/>
                <a:gd name="connsiteX36" fmla="*/ 152623 w 419355"/>
                <a:gd name="connsiteY36" fmla="*/ 476759 h 49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355" h="496319">
                  <a:moveTo>
                    <a:pt x="152623" y="476759"/>
                  </a:moveTo>
                  <a:lnTo>
                    <a:pt x="152623" y="476759"/>
                  </a:lnTo>
                  <a:cubicBezTo>
                    <a:pt x="154253" y="410746"/>
                    <a:pt x="155156" y="344712"/>
                    <a:pt x="157513" y="278721"/>
                  </a:cubicBezTo>
                  <a:cubicBezTo>
                    <a:pt x="157660" y="274597"/>
                    <a:pt x="162208" y="266691"/>
                    <a:pt x="164848" y="264051"/>
                  </a:cubicBezTo>
                  <a:cubicBezTo>
                    <a:pt x="167729" y="261170"/>
                    <a:pt x="171368" y="259162"/>
                    <a:pt x="174628" y="256717"/>
                  </a:cubicBezTo>
                  <a:cubicBezTo>
                    <a:pt x="176258" y="254272"/>
                    <a:pt x="178204" y="252010"/>
                    <a:pt x="179518" y="249382"/>
                  </a:cubicBezTo>
                  <a:cubicBezTo>
                    <a:pt x="180671" y="247077"/>
                    <a:pt x="180353" y="244060"/>
                    <a:pt x="181963" y="242047"/>
                  </a:cubicBezTo>
                  <a:cubicBezTo>
                    <a:pt x="183798" y="239753"/>
                    <a:pt x="186906" y="238865"/>
                    <a:pt x="189297" y="237157"/>
                  </a:cubicBezTo>
                  <a:cubicBezTo>
                    <a:pt x="192613" y="234788"/>
                    <a:pt x="196195" y="232703"/>
                    <a:pt x="199077" y="229822"/>
                  </a:cubicBezTo>
                  <a:cubicBezTo>
                    <a:pt x="201958" y="226941"/>
                    <a:pt x="203832" y="223197"/>
                    <a:pt x="206412" y="220043"/>
                  </a:cubicBezTo>
                  <a:cubicBezTo>
                    <a:pt x="211170" y="214228"/>
                    <a:pt x="216573" y="208939"/>
                    <a:pt x="221081" y="202928"/>
                  </a:cubicBezTo>
                  <a:cubicBezTo>
                    <a:pt x="223932" y="199126"/>
                    <a:pt x="225565" y="194505"/>
                    <a:pt x="228416" y="190704"/>
                  </a:cubicBezTo>
                  <a:cubicBezTo>
                    <a:pt x="230491" y="187938"/>
                    <a:pt x="233537" y="186025"/>
                    <a:pt x="235751" y="183369"/>
                  </a:cubicBezTo>
                  <a:cubicBezTo>
                    <a:pt x="245939" y="171144"/>
                    <a:pt x="234528" y="180110"/>
                    <a:pt x="247975" y="171144"/>
                  </a:cubicBezTo>
                  <a:cubicBezTo>
                    <a:pt x="262570" y="141956"/>
                    <a:pt x="240033" y="185319"/>
                    <a:pt x="262645" y="149140"/>
                  </a:cubicBezTo>
                  <a:cubicBezTo>
                    <a:pt x="264011" y="146954"/>
                    <a:pt x="263458" y="143800"/>
                    <a:pt x="265090" y="141805"/>
                  </a:cubicBezTo>
                  <a:cubicBezTo>
                    <a:pt x="270929" y="134669"/>
                    <a:pt x="276977" y="127360"/>
                    <a:pt x="284649" y="122246"/>
                  </a:cubicBezTo>
                  <a:cubicBezTo>
                    <a:pt x="295375" y="115096"/>
                    <a:pt x="289633" y="119119"/>
                    <a:pt x="301764" y="110021"/>
                  </a:cubicBezTo>
                  <a:cubicBezTo>
                    <a:pt x="303394" y="107576"/>
                    <a:pt x="304208" y="104317"/>
                    <a:pt x="306653" y="102687"/>
                  </a:cubicBezTo>
                  <a:cubicBezTo>
                    <a:pt x="309449" y="100823"/>
                    <a:pt x="313245" y="101305"/>
                    <a:pt x="316433" y="100242"/>
                  </a:cubicBezTo>
                  <a:cubicBezTo>
                    <a:pt x="323237" y="97974"/>
                    <a:pt x="332044" y="94014"/>
                    <a:pt x="338437" y="90462"/>
                  </a:cubicBezTo>
                  <a:cubicBezTo>
                    <a:pt x="349924" y="84080"/>
                    <a:pt x="361226" y="77369"/>
                    <a:pt x="372666" y="70903"/>
                  </a:cubicBezTo>
                  <a:cubicBezTo>
                    <a:pt x="396844" y="57237"/>
                    <a:pt x="386837" y="60637"/>
                    <a:pt x="404450" y="56233"/>
                  </a:cubicBezTo>
                  <a:cubicBezTo>
                    <a:pt x="407710" y="52973"/>
                    <a:pt x="412414" y="50691"/>
                    <a:pt x="414230" y="46453"/>
                  </a:cubicBezTo>
                  <a:cubicBezTo>
                    <a:pt x="419922" y="33173"/>
                    <a:pt x="423015" y="18564"/>
                    <a:pt x="411785" y="7335"/>
                  </a:cubicBezTo>
                  <a:cubicBezTo>
                    <a:pt x="406512" y="2062"/>
                    <a:pt x="387752" y="758"/>
                    <a:pt x="382446" y="0"/>
                  </a:cubicBezTo>
                  <a:cubicBezTo>
                    <a:pt x="337590" y="4272"/>
                    <a:pt x="317811" y="4945"/>
                    <a:pt x="272425" y="14670"/>
                  </a:cubicBezTo>
                  <a:cubicBezTo>
                    <a:pt x="257538" y="17860"/>
                    <a:pt x="243086" y="22819"/>
                    <a:pt x="228416" y="26894"/>
                  </a:cubicBezTo>
                  <a:cubicBezTo>
                    <a:pt x="206978" y="39144"/>
                    <a:pt x="167422" y="60705"/>
                    <a:pt x="150179" y="75793"/>
                  </a:cubicBezTo>
                  <a:cubicBezTo>
                    <a:pt x="130658" y="92874"/>
                    <a:pt x="113308" y="112364"/>
                    <a:pt x="96390" y="132026"/>
                  </a:cubicBezTo>
                  <a:cubicBezTo>
                    <a:pt x="63600" y="170133"/>
                    <a:pt x="41614" y="206519"/>
                    <a:pt x="23043" y="254272"/>
                  </a:cubicBezTo>
                  <a:cubicBezTo>
                    <a:pt x="10501" y="286523"/>
                    <a:pt x="7906" y="316450"/>
                    <a:pt x="3483" y="349624"/>
                  </a:cubicBezTo>
                  <a:cubicBezTo>
                    <a:pt x="2668" y="362663"/>
                    <a:pt x="505" y="375688"/>
                    <a:pt x="1038" y="388742"/>
                  </a:cubicBezTo>
                  <a:cubicBezTo>
                    <a:pt x="2034" y="413151"/>
                    <a:pt x="-8940" y="466504"/>
                    <a:pt x="23043" y="484094"/>
                  </a:cubicBezTo>
                  <a:cubicBezTo>
                    <a:pt x="33659" y="489933"/>
                    <a:pt x="45862" y="492244"/>
                    <a:pt x="57272" y="496319"/>
                  </a:cubicBezTo>
                  <a:cubicBezTo>
                    <a:pt x="82536" y="493874"/>
                    <a:pt x="107963" y="492749"/>
                    <a:pt x="133064" y="488984"/>
                  </a:cubicBezTo>
                  <a:cubicBezTo>
                    <a:pt x="185398" y="481134"/>
                    <a:pt x="149363" y="478797"/>
                    <a:pt x="152623" y="476759"/>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Frihandsfigur: Form 87">
              <a:extLst>
                <a:ext uri="{FF2B5EF4-FFF2-40B4-BE49-F238E27FC236}">
                  <a16:creationId xmlns:a16="http://schemas.microsoft.com/office/drawing/2014/main" id="{FDF32C6A-AC25-4853-A53E-63A565483500}"/>
                </a:ext>
              </a:extLst>
            </p:cNvPr>
            <p:cNvSpPr/>
            <p:nvPr/>
          </p:nvSpPr>
          <p:spPr>
            <a:xfrm>
              <a:off x="11278160" y="361848"/>
              <a:ext cx="44264" cy="66013"/>
            </a:xfrm>
            <a:custGeom>
              <a:avLst/>
              <a:gdLst>
                <a:gd name="connsiteX0" fmla="*/ 32039 w 44264"/>
                <a:gd name="connsiteY0" fmla="*/ 0 h 66013"/>
                <a:gd name="connsiteX1" fmla="*/ 32039 w 44264"/>
                <a:gd name="connsiteY1" fmla="*/ 0 h 66013"/>
                <a:gd name="connsiteX2" fmla="*/ 17369 w 44264"/>
                <a:gd name="connsiteY2" fmla="*/ 19559 h 66013"/>
                <a:gd name="connsiteX3" fmla="*/ 14924 w 44264"/>
                <a:gd name="connsiteY3" fmla="*/ 26894 h 66013"/>
                <a:gd name="connsiteX4" fmla="*/ 7590 w 44264"/>
                <a:gd name="connsiteY4" fmla="*/ 36674 h 66013"/>
                <a:gd name="connsiteX5" fmla="*/ 2700 w 44264"/>
                <a:gd name="connsiteY5" fmla="*/ 51343 h 66013"/>
                <a:gd name="connsiteX6" fmla="*/ 255 w 44264"/>
                <a:gd name="connsiteY6" fmla="*/ 61123 h 66013"/>
                <a:gd name="connsiteX7" fmla="*/ 7590 w 44264"/>
                <a:gd name="connsiteY7" fmla="*/ 66013 h 66013"/>
                <a:gd name="connsiteX8" fmla="*/ 22259 w 44264"/>
                <a:gd name="connsiteY8" fmla="*/ 63568 h 66013"/>
                <a:gd name="connsiteX9" fmla="*/ 29594 w 44264"/>
                <a:gd name="connsiteY9" fmla="*/ 61123 h 66013"/>
                <a:gd name="connsiteX10" fmla="*/ 32039 w 44264"/>
                <a:gd name="connsiteY10" fmla="*/ 53788 h 66013"/>
                <a:gd name="connsiteX11" fmla="*/ 39374 w 44264"/>
                <a:gd name="connsiteY11" fmla="*/ 41564 h 66013"/>
                <a:gd name="connsiteX12" fmla="*/ 41819 w 44264"/>
                <a:gd name="connsiteY12" fmla="*/ 29339 h 66013"/>
                <a:gd name="connsiteX13" fmla="*/ 44264 w 44264"/>
                <a:gd name="connsiteY13" fmla="*/ 22004 h 66013"/>
                <a:gd name="connsiteX14" fmla="*/ 32039 w 44264"/>
                <a:gd name="connsiteY14" fmla="*/ 0 h 6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64" h="66013">
                  <a:moveTo>
                    <a:pt x="32039" y="0"/>
                  </a:moveTo>
                  <a:lnTo>
                    <a:pt x="32039" y="0"/>
                  </a:lnTo>
                  <a:cubicBezTo>
                    <a:pt x="27149" y="6520"/>
                    <a:pt x="21745" y="12683"/>
                    <a:pt x="17369" y="19559"/>
                  </a:cubicBezTo>
                  <a:cubicBezTo>
                    <a:pt x="15985" y="21733"/>
                    <a:pt x="16203" y="24656"/>
                    <a:pt x="14924" y="26894"/>
                  </a:cubicBezTo>
                  <a:cubicBezTo>
                    <a:pt x="12902" y="30432"/>
                    <a:pt x="10035" y="33414"/>
                    <a:pt x="7590" y="36674"/>
                  </a:cubicBezTo>
                  <a:cubicBezTo>
                    <a:pt x="5960" y="41564"/>
                    <a:pt x="4181" y="46406"/>
                    <a:pt x="2700" y="51343"/>
                  </a:cubicBezTo>
                  <a:cubicBezTo>
                    <a:pt x="1734" y="54562"/>
                    <a:pt x="-808" y="57935"/>
                    <a:pt x="255" y="61123"/>
                  </a:cubicBezTo>
                  <a:cubicBezTo>
                    <a:pt x="1184" y="63911"/>
                    <a:pt x="5145" y="64383"/>
                    <a:pt x="7590" y="66013"/>
                  </a:cubicBezTo>
                  <a:cubicBezTo>
                    <a:pt x="12480" y="65198"/>
                    <a:pt x="17420" y="64643"/>
                    <a:pt x="22259" y="63568"/>
                  </a:cubicBezTo>
                  <a:cubicBezTo>
                    <a:pt x="24775" y="63009"/>
                    <a:pt x="27772" y="62945"/>
                    <a:pt x="29594" y="61123"/>
                  </a:cubicBezTo>
                  <a:cubicBezTo>
                    <a:pt x="31416" y="59301"/>
                    <a:pt x="30886" y="56093"/>
                    <a:pt x="32039" y="53788"/>
                  </a:cubicBezTo>
                  <a:cubicBezTo>
                    <a:pt x="34164" y="49538"/>
                    <a:pt x="36929" y="45639"/>
                    <a:pt x="39374" y="41564"/>
                  </a:cubicBezTo>
                  <a:cubicBezTo>
                    <a:pt x="40189" y="37489"/>
                    <a:pt x="40811" y="33371"/>
                    <a:pt x="41819" y="29339"/>
                  </a:cubicBezTo>
                  <a:cubicBezTo>
                    <a:pt x="42444" y="26839"/>
                    <a:pt x="44264" y="24581"/>
                    <a:pt x="44264" y="22004"/>
                  </a:cubicBezTo>
                  <a:cubicBezTo>
                    <a:pt x="44264" y="8491"/>
                    <a:pt x="34077" y="3667"/>
                    <a:pt x="32039" y="0"/>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Frihandsfigur: Form 88">
              <a:extLst>
                <a:ext uri="{FF2B5EF4-FFF2-40B4-BE49-F238E27FC236}">
                  <a16:creationId xmlns:a16="http://schemas.microsoft.com/office/drawing/2014/main" id="{807AC81C-A09A-4AF6-9187-9A49257E2096}"/>
                </a:ext>
              </a:extLst>
            </p:cNvPr>
            <p:cNvSpPr/>
            <p:nvPr/>
          </p:nvSpPr>
          <p:spPr>
            <a:xfrm>
              <a:off x="11741901" y="107174"/>
              <a:ext cx="358178" cy="413192"/>
            </a:xfrm>
            <a:custGeom>
              <a:avLst/>
              <a:gdLst>
                <a:gd name="connsiteX0" fmla="*/ 18156 w 358178"/>
                <a:gd name="connsiteY0" fmla="*/ 56234 h 413192"/>
                <a:gd name="connsiteX1" fmla="*/ 18156 w 358178"/>
                <a:gd name="connsiteY1" fmla="*/ 56234 h 413192"/>
                <a:gd name="connsiteX2" fmla="*/ 47495 w 358178"/>
                <a:gd name="connsiteY2" fmla="*/ 68458 h 413192"/>
                <a:gd name="connsiteX3" fmla="*/ 62165 w 358178"/>
                <a:gd name="connsiteY3" fmla="*/ 83128 h 413192"/>
                <a:gd name="connsiteX4" fmla="*/ 81724 w 358178"/>
                <a:gd name="connsiteY4" fmla="*/ 102687 h 413192"/>
                <a:gd name="connsiteX5" fmla="*/ 98839 w 358178"/>
                <a:gd name="connsiteY5" fmla="*/ 114912 h 413192"/>
                <a:gd name="connsiteX6" fmla="*/ 106173 w 358178"/>
                <a:gd name="connsiteY6" fmla="*/ 124691 h 413192"/>
                <a:gd name="connsiteX7" fmla="*/ 113508 w 358178"/>
                <a:gd name="connsiteY7" fmla="*/ 127136 h 413192"/>
                <a:gd name="connsiteX8" fmla="*/ 133067 w 358178"/>
                <a:gd name="connsiteY8" fmla="*/ 141806 h 413192"/>
                <a:gd name="connsiteX9" fmla="*/ 159962 w 358178"/>
                <a:gd name="connsiteY9" fmla="*/ 163810 h 413192"/>
                <a:gd name="connsiteX10" fmla="*/ 186856 w 358178"/>
                <a:gd name="connsiteY10" fmla="*/ 183369 h 413192"/>
                <a:gd name="connsiteX11" fmla="*/ 206415 w 358178"/>
                <a:gd name="connsiteY11" fmla="*/ 198039 h 413192"/>
                <a:gd name="connsiteX12" fmla="*/ 211305 w 358178"/>
                <a:gd name="connsiteY12" fmla="*/ 205374 h 413192"/>
                <a:gd name="connsiteX13" fmla="*/ 228419 w 358178"/>
                <a:gd name="connsiteY13" fmla="*/ 227378 h 413192"/>
                <a:gd name="connsiteX14" fmla="*/ 235754 w 358178"/>
                <a:gd name="connsiteY14" fmla="*/ 244492 h 413192"/>
                <a:gd name="connsiteX15" fmla="*/ 243089 w 358178"/>
                <a:gd name="connsiteY15" fmla="*/ 254272 h 413192"/>
                <a:gd name="connsiteX16" fmla="*/ 250424 w 358178"/>
                <a:gd name="connsiteY16" fmla="*/ 268942 h 413192"/>
                <a:gd name="connsiteX17" fmla="*/ 255313 w 358178"/>
                <a:gd name="connsiteY17" fmla="*/ 281166 h 413192"/>
                <a:gd name="connsiteX18" fmla="*/ 262648 w 358178"/>
                <a:gd name="connsiteY18" fmla="*/ 288501 h 413192"/>
                <a:gd name="connsiteX19" fmla="*/ 269983 w 358178"/>
                <a:gd name="connsiteY19" fmla="*/ 315395 h 413192"/>
                <a:gd name="connsiteX20" fmla="*/ 279763 w 358178"/>
                <a:gd name="connsiteY20" fmla="*/ 347179 h 413192"/>
                <a:gd name="connsiteX21" fmla="*/ 284653 w 358178"/>
                <a:gd name="connsiteY21" fmla="*/ 356959 h 413192"/>
                <a:gd name="connsiteX22" fmla="*/ 294432 w 358178"/>
                <a:gd name="connsiteY22" fmla="*/ 383853 h 413192"/>
                <a:gd name="connsiteX23" fmla="*/ 296877 w 358178"/>
                <a:gd name="connsiteY23" fmla="*/ 391188 h 413192"/>
                <a:gd name="connsiteX24" fmla="*/ 311547 w 358178"/>
                <a:gd name="connsiteY24" fmla="*/ 408302 h 413192"/>
                <a:gd name="connsiteX25" fmla="*/ 323771 w 358178"/>
                <a:gd name="connsiteY25" fmla="*/ 413192 h 413192"/>
                <a:gd name="connsiteX26" fmla="*/ 338441 w 358178"/>
                <a:gd name="connsiteY26" fmla="*/ 396077 h 413192"/>
                <a:gd name="connsiteX27" fmla="*/ 340886 w 358178"/>
                <a:gd name="connsiteY27" fmla="*/ 378963 h 413192"/>
                <a:gd name="connsiteX28" fmla="*/ 353110 w 358178"/>
                <a:gd name="connsiteY28" fmla="*/ 347179 h 413192"/>
                <a:gd name="connsiteX29" fmla="*/ 358000 w 358178"/>
                <a:gd name="connsiteY29" fmla="*/ 320285 h 413192"/>
                <a:gd name="connsiteX30" fmla="*/ 335996 w 358178"/>
                <a:gd name="connsiteY30" fmla="*/ 207819 h 413192"/>
                <a:gd name="connsiteX31" fmla="*/ 228419 w 358178"/>
                <a:gd name="connsiteY31" fmla="*/ 70903 h 413192"/>
                <a:gd name="connsiteX32" fmla="*/ 150182 w 358178"/>
                <a:gd name="connsiteY32" fmla="*/ 14670 h 413192"/>
                <a:gd name="connsiteX33" fmla="*/ 84169 w 358178"/>
                <a:gd name="connsiteY33" fmla="*/ 0 h 413192"/>
                <a:gd name="connsiteX34" fmla="*/ 15711 w 358178"/>
                <a:gd name="connsiteY34" fmla="*/ 12225 h 413192"/>
                <a:gd name="connsiteX35" fmla="*/ 1042 w 358178"/>
                <a:gd name="connsiteY35" fmla="*/ 19560 h 413192"/>
                <a:gd name="connsiteX36" fmla="*/ 18156 w 358178"/>
                <a:gd name="connsiteY36" fmla="*/ 56234 h 41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8178" h="413192">
                  <a:moveTo>
                    <a:pt x="18156" y="56234"/>
                  </a:moveTo>
                  <a:lnTo>
                    <a:pt x="18156" y="56234"/>
                  </a:lnTo>
                  <a:cubicBezTo>
                    <a:pt x="27936" y="60309"/>
                    <a:pt x="38455" y="62934"/>
                    <a:pt x="47495" y="68458"/>
                  </a:cubicBezTo>
                  <a:cubicBezTo>
                    <a:pt x="53396" y="72064"/>
                    <a:pt x="57275" y="78238"/>
                    <a:pt x="62165" y="83128"/>
                  </a:cubicBezTo>
                  <a:lnTo>
                    <a:pt x="81724" y="102687"/>
                  </a:lnTo>
                  <a:cubicBezTo>
                    <a:pt x="93326" y="114289"/>
                    <a:pt x="87130" y="111009"/>
                    <a:pt x="98839" y="114912"/>
                  </a:cubicBezTo>
                  <a:cubicBezTo>
                    <a:pt x="101284" y="118172"/>
                    <a:pt x="103043" y="122083"/>
                    <a:pt x="106173" y="124691"/>
                  </a:cubicBezTo>
                  <a:cubicBezTo>
                    <a:pt x="108153" y="126341"/>
                    <a:pt x="111334" y="125752"/>
                    <a:pt x="113508" y="127136"/>
                  </a:cubicBezTo>
                  <a:cubicBezTo>
                    <a:pt x="120384" y="131512"/>
                    <a:pt x="127304" y="136043"/>
                    <a:pt x="133067" y="141806"/>
                  </a:cubicBezTo>
                  <a:cubicBezTo>
                    <a:pt x="143800" y="152539"/>
                    <a:pt x="143209" y="152640"/>
                    <a:pt x="159962" y="163810"/>
                  </a:cubicBezTo>
                  <a:cubicBezTo>
                    <a:pt x="168149" y="169269"/>
                    <a:pt x="181388" y="177900"/>
                    <a:pt x="186856" y="183369"/>
                  </a:cubicBezTo>
                  <a:cubicBezTo>
                    <a:pt x="199212" y="195726"/>
                    <a:pt x="192512" y="191087"/>
                    <a:pt x="206415" y="198039"/>
                  </a:cubicBezTo>
                  <a:cubicBezTo>
                    <a:pt x="208045" y="200484"/>
                    <a:pt x="209542" y="203023"/>
                    <a:pt x="211305" y="205374"/>
                  </a:cubicBezTo>
                  <a:cubicBezTo>
                    <a:pt x="216880" y="212808"/>
                    <a:pt x="228419" y="227378"/>
                    <a:pt x="228419" y="227378"/>
                  </a:cubicBezTo>
                  <a:cubicBezTo>
                    <a:pt x="230796" y="234509"/>
                    <a:pt x="231437" y="237585"/>
                    <a:pt x="235754" y="244492"/>
                  </a:cubicBezTo>
                  <a:cubicBezTo>
                    <a:pt x="237914" y="247948"/>
                    <a:pt x="240992" y="250778"/>
                    <a:pt x="243089" y="254272"/>
                  </a:cubicBezTo>
                  <a:cubicBezTo>
                    <a:pt x="245902" y="258960"/>
                    <a:pt x="248162" y="263965"/>
                    <a:pt x="250424" y="268942"/>
                  </a:cubicBezTo>
                  <a:cubicBezTo>
                    <a:pt x="252240" y="272937"/>
                    <a:pt x="252987" y="277445"/>
                    <a:pt x="255313" y="281166"/>
                  </a:cubicBezTo>
                  <a:cubicBezTo>
                    <a:pt x="257146" y="284098"/>
                    <a:pt x="260203" y="286056"/>
                    <a:pt x="262648" y="288501"/>
                  </a:cubicBezTo>
                  <a:cubicBezTo>
                    <a:pt x="267082" y="315105"/>
                    <a:pt x="262130" y="291836"/>
                    <a:pt x="269983" y="315395"/>
                  </a:cubicBezTo>
                  <a:cubicBezTo>
                    <a:pt x="274809" y="329871"/>
                    <a:pt x="274283" y="333478"/>
                    <a:pt x="279763" y="347179"/>
                  </a:cubicBezTo>
                  <a:cubicBezTo>
                    <a:pt x="281117" y="350563"/>
                    <a:pt x="283023" y="353699"/>
                    <a:pt x="284653" y="356959"/>
                  </a:cubicBezTo>
                  <a:cubicBezTo>
                    <a:pt x="288737" y="381470"/>
                    <a:pt x="283723" y="362435"/>
                    <a:pt x="294432" y="383853"/>
                  </a:cubicBezTo>
                  <a:cubicBezTo>
                    <a:pt x="295585" y="386158"/>
                    <a:pt x="295598" y="388950"/>
                    <a:pt x="296877" y="391188"/>
                  </a:cubicBezTo>
                  <a:cubicBezTo>
                    <a:pt x="298788" y="394532"/>
                    <a:pt x="307694" y="405894"/>
                    <a:pt x="311547" y="408302"/>
                  </a:cubicBezTo>
                  <a:cubicBezTo>
                    <a:pt x="315268" y="410628"/>
                    <a:pt x="319696" y="411562"/>
                    <a:pt x="323771" y="413192"/>
                  </a:cubicBezTo>
                  <a:cubicBezTo>
                    <a:pt x="331934" y="407750"/>
                    <a:pt x="334649" y="407452"/>
                    <a:pt x="338441" y="396077"/>
                  </a:cubicBezTo>
                  <a:cubicBezTo>
                    <a:pt x="340263" y="390610"/>
                    <a:pt x="339230" y="384483"/>
                    <a:pt x="340886" y="378963"/>
                  </a:cubicBezTo>
                  <a:cubicBezTo>
                    <a:pt x="344148" y="368090"/>
                    <a:pt x="349035" y="357774"/>
                    <a:pt x="353110" y="347179"/>
                  </a:cubicBezTo>
                  <a:cubicBezTo>
                    <a:pt x="354740" y="338214"/>
                    <a:pt x="359111" y="329329"/>
                    <a:pt x="358000" y="320285"/>
                  </a:cubicBezTo>
                  <a:cubicBezTo>
                    <a:pt x="353344" y="282370"/>
                    <a:pt x="348935" y="243760"/>
                    <a:pt x="335996" y="207819"/>
                  </a:cubicBezTo>
                  <a:cubicBezTo>
                    <a:pt x="317839" y="157383"/>
                    <a:pt x="265200" y="105974"/>
                    <a:pt x="228419" y="70903"/>
                  </a:cubicBezTo>
                  <a:cubicBezTo>
                    <a:pt x="209985" y="53326"/>
                    <a:pt x="175134" y="25482"/>
                    <a:pt x="150182" y="14670"/>
                  </a:cubicBezTo>
                  <a:cubicBezTo>
                    <a:pt x="132836" y="7153"/>
                    <a:pt x="103334" y="3194"/>
                    <a:pt x="84169" y="0"/>
                  </a:cubicBezTo>
                  <a:cubicBezTo>
                    <a:pt x="61350" y="4075"/>
                    <a:pt x="38275" y="6916"/>
                    <a:pt x="15711" y="12225"/>
                  </a:cubicBezTo>
                  <a:cubicBezTo>
                    <a:pt x="10389" y="13477"/>
                    <a:pt x="4457" y="15291"/>
                    <a:pt x="1042" y="19560"/>
                  </a:cubicBezTo>
                  <a:cubicBezTo>
                    <a:pt x="-4744" y="26792"/>
                    <a:pt x="15304" y="50122"/>
                    <a:pt x="18156" y="56234"/>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7A0A91DC-A20B-FDEA-944C-A0B74F3E6180}"/>
              </a:ext>
            </a:extLst>
          </p:cNvPr>
          <p:cNvSpPr>
            <a:spLocks noGrp="1"/>
          </p:cNvSpPr>
          <p:nvPr>
            <p:ph type="ctrTitle"/>
          </p:nvPr>
        </p:nvSpPr>
        <p:spPr>
          <a:xfrm>
            <a:off x="1524000" y="3514681"/>
            <a:ext cx="4016829" cy="473046"/>
          </a:xfrm>
          <a:prstGeom prst="rect">
            <a:avLst/>
          </a:prstGeom>
        </p:spPr>
        <p:txBody>
          <a:bodyPr/>
          <a:lstStyle/>
          <a:p>
            <a:pPr algn="ctr"/>
            <a:r>
              <a:rPr lang="sv-SE" sz="2400" b="0" dirty="0"/>
              <a:t>Metoder och vägledning för </a:t>
            </a:r>
            <a:r>
              <a:rPr lang="sv-SE" sz="2400" b="0" dirty="0" err="1"/>
              <a:t>hur:et</a:t>
            </a:r>
            <a:endParaRPr lang="sv-SE" sz="2400" b="0" dirty="0"/>
          </a:p>
        </p:txBody>
      </p:sp>
      <p:sp>
        <p:nvSpPr>
          <p:cNvPr id="3" name="Underrubrik 2">
            <a:extLst>
              <a:ext uri="{FF2B5EF4-FFF2-40B4-BE49-F238E27FC236}">
                <a16:creationId xmlns:a16="http://schemas.microsoft.com/office/drawing/2014/main" id="{BB595FC4-35B9-05F6-EBD0-3A347AD77CB3}"/>
              </a:ext>
            </a:extLst>
          </p:cNvPr>
          <p:cNvSpPr>
            <a:spLocks noGrp="1"/>
          </p:cNvSpPr>
          <p:nvPr>
            <p:ph type="subTitle" idx="1"/>
          </p:nvPr>
        </p:nvSpPr>
        <p:spPr>
          <a:xfrm>
            <a:off x="1524000" y="2825257"/>
            <a:ext cx="4016829" cy="719853"/>
          </a:xfrm>
          <a:prstGeom prst="rect">
            <a:avLst/>
          </a:prstGeom>
        </p:spPr>
        <p:txBody>
          <a:bodyPr/>
          <a:lstStyle/>
          <a:p>
            <a:pPr algn="ctr"/>
            <a:r>
              <a:rPr lang="sv-SE" sz="4000" b="1" dirty="0"/>
              <a:t>Arbetssätt</a:t>
            </a:r>
          </a:p>
        </p:txBody>
      </p:sp>
      <p:sp>
        <p:nvSpPr>
          <p:cNvPr id="6" name="Rubrik 1">
            <a:extLst>
              <a:ext uri="{FF2B5EF4-FFF2-40B4-BE49-F238E27FC236}">
                <a16:creationId xmlns:a16="http://schemas.microsoft.com/office/drawing/2014/main" id="{5F77C482-2F9E-47E9-946E-6E29003DD182}"/>
              </a:ext>
            </a:extLst>
          </p:cNvPr>
          <p:cNvSpPr txBox="1">
            <a:spLocks/>
          </p:cNvSpPr>
          <p:nvPr/>
        </p:nvSpPr>
        <p:spPr>
          <a:xfrm>
            <a:off x="7042245" y="3817033"/>
            <a:ext cx="4517571" cy="424732"/>
          </a:xfrm>
          <a:prstGeom prst="rect">
            <a:avLst/>
          </a:prstGeom>
        </p:spPr>
        <p:txBody>
          <a:bodyPr wrap="square" anchor="t" anchorCtr="0">
            <a:spAutoFit/>
          </a:bodyPr>
          <a:lstStyle>
            <a:lvl1pPr algn="ctr" defTabSz="914400" rtl="0" eaLnBrk="1" latinLnBrk="0" hangingPunct="1">
              <a:lnSpc>
                <a:spcPct val="90000"/>
              </a:lnSpc>
              <a:spcBef>
                <a:spcPct val="0"/>
              </a:spcBef>
              <a:buNone/>
              <a:defRPr sz="2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Stöd till operativt arbete</a:t>
            </a:r>
          </a:p>
        </p:txBody>
      </p:sp>
      <p:sp>
        <p:nvSpPr>
          <p:cNvPr id="7" name="Underrubrik 2">
            <a:extLst>
              <a:ext uri="{FF2B5EF4-FFF2-40B4-BE49-F238E27FC236}">
                <a16:creationId xmlns:a16="http://schemas.microsoft.com/office/drawing/2014/main" id="{0E50326F-928E-4ECD-B285-83213F1A85E8}"/>
              </a:ext>
            </a:extLst>
          </p:cNvPr>
          <p:cNvSpPr txBox="1">
            <a:spLocks/>
          </p:cNvSpPr>
          <p:nvPr/>
        </p:nvSpPr>
        <p:spPr>
          <a:xfrm>
            <a:off x="6991777" y="2649763"/>
            <a:ext cx="4517571" cy="1200329"/>
          </a:xfrm>
          <a:prstGeom prst="rect">
            <a:avLst/>
          </a:prstGeom>
        </p:spPr>
        <p:txBody>
          <a:bodyPr wrap="square" anchor="b"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t>Checklistor och mallar</a:t>
            </a:r>
          </a:p>
        </p:txBody>
      </p:sp>
      <p:sp>
        <p:nvSpPr>
          <p:cNvPr id="71" name="Frihandsfigur 3">
            <a:extLst>
              <a:ext uri="{FF2B5EF4-FFF2-40B4-BE49-F238E27FC236}">
                <a16:creationId xmlns:a16="http://schemas.microsoft.com/office/drawing/2014/main" id="{C9770384-5A5D-4323-9A67-85109458E3E1}"/>
              </a:ext>
            </a:extLst>
          </p:cNvPr>
          <p:cNvSpPr/>
          <p:nvPr/>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ihandsfigur 4">
            <a:extLst>
              <a:ext uri="{FF2B5EF4-FFF2-40B4-BE49-F238E27FC236}">
                <a16:creationId xmlns:a16="http://schemas.microsoft.com/office/drawing/2014/main" id="{C4F1FF66-7267-450F-9CE5-ABAA16CAED6F}"/>
              </a:ext>
            </a:extLst>
          </p:cNvPr>
          <p:cNvSpPr/>
          <p:nvPr/>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pic>
        <p:nvPicPr>
          <p:cNvPr id="53" name="Bild 52">
            <a:extLst>
              <a:ext uri="{FF2B5EF4-FFF2-40B4-BE49-F238E27FC236}">
                <a16:creationId xmlns:a16="http://schemas.microsoft.com/office/drawing/2014/main" id="{C4F26B5C-4D3D-41CE-AE7C-D9B944858A6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54914" y="2356729"/>
            <a:ext cx="755000" cy="566250"/>
          </a:xfrm>
          <a:prstGeom prst="rect">
            <a:avLst/>
          </a:prstGeom>
        </p:spPr>
      </p:pic>
      <p:pic>
        <p:nvPicPr>
          <p:cNvPr id="54" name="Bildobjekt 53">
            <a:extLst>
              <a:ext uri="{FF2B5EF4-FFF2-40B4-BE49-F238E27FC236}">
                <a16:creationId xmlns:a16="http://schemas.microsoft.com/office/drawing/2014/main" id="{274482C4-87BB-4BC1-B0F0-E7BB24BCCDFC}"/>
              </a:ext>
            </a:extLst>
          </p:cNvPr>
          <p:cNvPicPr>
            <a:picLocks noChangeAspect="1"/>
          </p:cNvPicPr>
          <p:nvPr/>
        </p:nvPicPr>
        <p:blipFill>
          <a:blip r:embed="rId6"/>
          <a:stretch>
            <a:fillRect/>
          </a:stretch>
        </p:blipFill>
        <p:spPr>
          <a:xfrm>
            <a:off x="8920704" y="2054896"/>
            <a:ext cx="555982" cy="622502"/>
          </a:xfrm>
          <a:prstGeom prst="rect">
            <a:avLst/>
          </a:prstGeom>
        </p:spPr>
      </p:pic>
    </p:spTree>
    <p:extLst>
      <p:ext uri="{BB962C8B-B14F-4D97-AF65-F5344CB8AC3E}">
        <p14:creationId xmlns:p14="http://schemas.microsoft.com/office/powerpoint/2010/main" val="2635640084"/>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250"/>
                                        <p:tgtEl>
                                          <p:spTgt spid="3">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diamond(out)">
                                      <p:cBhvr>
                                        <p:cTn id="10" dur="1250"/>
                                        <p:tgtEl>
                                          <p:spTgt spid="2"/>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amond(out)">
                                      <p:cBhvr>
                                        <p:cTn id="13" dur="1250"/>
                                        <p:tgtEl>
                                          <p:spTgt spid="7">
                                            <p:txEl>
                                              <p:pRg st="0" end="0"/>
                                            </p:txEl>
                                          </p:spTgt>
                                        </p:tgtEl>
                                      </p:cBhvr>
                                    </p:animEffect>
                                  </p:childTnLst>
                                </p:cTn>
                              </p:par>
                              <p:par>
                                <p:cTn id="14" presetID="8" presetClass="entr" presetSubtype="32" fill="hold" grpId="0" nodeType="with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125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right)">
                                      <p:cBhvr>
                                        <p:cTn id="19" dur="1500"/>
                                        <p:tgtEl>
                                          <p:spTgt spid="7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1500"/>
                                        <p:tgtEl>
                                          <p:spTgt spid="72"/>
                                        </p:tgtEl>
                                      </p:cBhvr>
                                    </p:animEffect>
                                  </p:childTnLst>
                                </p:cTn>
                              </p:par>
                              <p:par>
                                <p:cTn id="23" presetID="10" presetClass="entr" presetSubtype="0" fill="hold" nodeType="withEffect">
                                  <p:stCondLst>
                                    <p:cond delay="70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70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build="p"/>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F3860-2C1C-E71C-647F-587703A0C8E8}"/>
              </a:ext>
            </a:extLst>
          </p:cNvPr>
          <p:cNvSpPr txBox="1">
            <a:spLocks/>
          </p:cNvSpPr>
          <p:nvPr/>
        </p:nvSpPr>
        <p:spPr>
          <a:xfrm>
            <a:off x="3170109" y="2003866"/>
            <a:ext cx="6828527"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solidFill>
                  <a:schemeClr val="bg1"/>
                </a:solidFill>
              </a:rPr>
              <a:t>Vem vänder sig guiden till?</a:t>
            </a:r>
          </a:p>
        </p:txBody>
      </p:sp>
      <p:sp>
        <p:nvSpPr>
          <p:cNvPr id="3" name="Platshållare för text 2">
            <a:extLst>
              <a:ext uri="{FF2B5EF4-FFF2-40B4-BE49-F238E27FC236}">
                <a16:creationId xmlns:a16="http://schemas.microsoft.com/office/drawing/2014/main" id="{B82850A5-5444-E5D5-9CD5-262F2BA120BB}"/>
              </a:ext>
            </a:extLst>
          </p:cNvPr>
          <p:cNvSpPr txBox="1">
            <a:spLocks/>
          </p:cNvSpPr>
          <p:nvPr/>
        </p:nvSpPr>
        <p:spPr>
          <a:xfrm>
            <a:off x="3170108" y="2722716"/>
            <a:ext cx="6040190" cy="147732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rPr>
              <a:t>Guiden vänder sig till dig som arbetar med aktörsgemensam ledning och samverkan inför och vid samhällsstörningar. Guiden hjälper dig att förstå vad Gemensamma grunder – ramverk för ledning och samverkan är och vad det innehåller.</a:t>
            </a:r>
          </a:p>
        </p:txBody>
      </p:sp>
      <p:sp>
        <p:nvSpPr>
          <p:cNvPr id="4" name="Rektangel 3">
            <a:extLst>
              <a:ext uri="{FF2B5EF4-FFF2-40B4-BE49-F238E27FC236}">
                <a16:creationId xmlns:a16="http://schemas.microsoft.com/office/drawing/2014/main" id="{B1DF0DF1-EDFD-D2D1-CE54-E5304D9A2CA6}"/>
              </a:ext>
            </a:extLst>
          </p:cNvPr>
          <p:cNvSpPr>
            <a:spLocks/>
          </p:cNvSpPr>
          <p:nvPr/>
        </p:nvSpPr>
        <p:spPr>
          <a:xfrm>
            <a:off x="2594917" y="2006589"/>
            <a:ext cx="36000" cy="191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F94438E-CFBD-E2FC-6525-145B8FD2EB9D}"/>
              </a:ext>
            </a:extLst>
          </p:cNvPr>
          <p:cNvSpPr>
            <a:spLocks/>
          </p:cNvSpPr>
          <p:nvPr/>
        </p:nvSpPr>
        <p:spPr>
          <a:xfrm>
            <a:off x="3260977" y="1496509"/>
            <a:ext cx="5616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BFA6E09-9234-1443-F02F-39271138FFAD}"/>
              </a:ext>
            </a:extLst>
          </p:cNvPr>
          <p:cNvSpPr>
            <a:spLocks/>
          </p:cNvSpPr>
          <p:nvPr/>
        </p:nvSpPr>
        <p:spPr>
          <a:xfrm>
            <a:off x="9729106" y="2016281"/>
            <a:ext cx="36000" cy="19150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5062F39-24CD-61D9-8199-24A5E651D1C7}"/>
              </a:ext>
            </a:extLst>
          </p:cNvPr>
          <p:cNvSpPr>
            <a:spLocks/>
          </p:cNvSpPr>
          <p:nvPr/>
        </p:nvSpPr>
        <p:spPr>
          <a:xfrm>
            <a:off x="3262748" y="4629378"/>
            <a:ext cx="5614229"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12CD49C-EB17-5526-C7FE-D5D7BD744AB9}"/>
              </a:ext>
            </a:extLst>
          </p:cNvPr>
          <p:cNvSpPr>
            <a:spLocks/>
          </p:cNvSpPr>
          <p:nvPr/>
        </p:nvSpPr>
        <p:spPr>
          <a:xfrm>
            <a:off x="3260977" y="4412402"/>
            <a:ext cx="5616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Bild 7">
            <a:extLst>
              <a:ext uri="{FF2B5EF4-FFF2-40B4-BE49-F238E27FC236}">
                <a16:creationId xmlns:a16="http://schemas.microsoft.com/office/drawing/2014/main" id="{45A779C9-62AB-2AB8-4D4E-BF33B9C9595C}"/>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0" name="Platshållare för text 13">
            <a:extLst>
              <a:ext uri="{FF2B5EF4-FFF2-40B4-BE49-F238E27FC236}">
                <a16:creationId xmlns:a16="http://schemas.microsoft.com/office/drawing/2014/main" id="{100B63D7-7CD5-5BB8-626B-5617DDDFF9C9}"/>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2" name="Rak 21">
            <a:extLst>
              <a:ext uri="{FF2B5EF4-FFF2-40B4-BE49-F238E27FC236}">
                <a16:creationId xmlns:a16="http://schemas.microsoft.com/office/drawing/2014/main" id="{C6DDFB5E-79F4-75A0-CDAF-76EE72CA541C}"/>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E05351DE-3D7D-66E2-7FF7-53095D0F6CFA}"/>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57ED7B9D-58F2-C817-4817-3CEF82BCB498}"/>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9FA89A88-9C2A-9169-40D5-AAC7F8B4B13F}"/>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0E6E4977-9248-AC2F-148E-DBC6AB6BCF36}"/>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Bild 26">
            <a:extLst>
              <a:ext uri="{FF2B5EF4-FFF2-40B4-BE49-F238E27FC236}">
                <a16:creationId xmlns:a16="http://schemas.microsoft.com/office/drawing/2014/main" id="{FF541C1F-1D1F-8068-C576-65FC1FACC8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10" name="Platshållare för text 13">
            <a:extLst>
              <a:ext uri="{FF2B5EF4-FFF2-40B4-BE49-F238E27FC236}">
                <a16:creationId xmlns:a16="http://schemas.microsoft.com/office/drawing/2014/main" id="{7AF943D4-77C6-6EC2-85AF-EDAF271803AC}"/>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spTree>
    <p:extLst>
      <p:ext uri="{BB962C8B-B14F-4D97-AF65-F5344CB8AC3E}">
        <p14:creationId xmlns:p14="http://schemas.microsoft.com/office/powerpoint/2010/main" val="274135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9F8016C8-84F2-47F2-B1B4-9D25F25AC8A2}"/>
              </a:ext>
            </a:extLst>
          </p:cNvPr>
          <p:cNvSpPr>
            <a:spLocks noGrp="1"/>
          </p:cNvSpPr>
          <p:nvPr>
            <p:ph type="title"/>
          </p:nvPr>
        </p:nvSpPr>
        <p:spPr>
          <a:xfrm>
            <a:off x="1764000" y="1172948"/>
            <a:ext cx="9453748" cy="535531"/>
          </a:xfrm>
        </p:spPr>
        <p:txBody>
          <a:bodyPr/>
          <a:lstStyle/>
          <a:p>
            <a:r>
              <a:rPr lang="sv-SE" dirty="0"/>
              <a:t>Vad är arbetssätt? </a:t>
            </a:r>
          </a:p>
        </p:txBody>
      </p:sp>
      <p:sp>
        <p:nvSpPr>
          <p:cNvPr id="5" name="Platshållare för innehåll 18">
            <a:extLst>
              <a:ext uri="{FF2B5EF4-FFF2-40B4-BE49-F238E27FC236}">
                <a16:creationId xmlns:a16="http://schemas.microsoft.com/office/drawing/2014/main" id="{C98108B8-9DDD-44D1-8C6C-68DE6E7534EE}"/>
              </a:ext>
            </a:extLst>
          </p:cNvPr>
          <p:cNvSpPr>
            <a:spLocks noGrp="1"/>
          </p:cNvSpPr>
          <p:nvPr>
            <p:ph idx="1"/>
          </p:nvPr>
        </p:nvSpPr>
        <p:spPr>
          <a:xfrm>
            <a:off x="1763999" y="2102553"/>
            <a:ext cx="3493801" cy="3760365"/>
          </a:xfrm>
        </p:spPr>
        <p:txBody>
          <a:bodyPr/>
          <a:lstStyle/>
          <a:p>
            <a:r>
              <a:rPr lang="sv-SE" dirty="0"/>
              <a:t>Alla aktörer som är med och hanterar samhällsstörningar måste enkelt kunna komma i kontakt med varandra och hitta effektiva former för gemensam hantering. </a:t>
            </a:r>
          </a:p>
          <a:p>
            <a:r>
              <a:rPr lang="sv-SE" dirty="0"/>
              <a:t>Arbetssätt beskriver hur det konkreta arbete bör gå till, exempelvis i form av strukturer och processer för specifika situationer.</a:t>
            </a:r>
          </a:p>
        </p:txBody>
      </p:sp>
      <p:grpSp>
        <p:nvGrpSpPr>
          <p:cNvPr id="3" name="Grupp 2">
            <a:extLst>
              <a:ext uri="{FF2B5EF4-FFF2-40B4-BE49-F238E27FC236}">
                <a16:creationId xmlns:a16="http://schemas.microsoft.com/office/drawing/2014/main" id="{BCDF4DC2-BD0E-492D-86D8-F05D79D9A73D}"/>
              </a:ext>
            </a:extLst>
          </p:cNvPr>
          <p:cNvGrpSpPr/>
          <p:nvPr/>
        </p:nvGrpSpPr>
        <p:grpSpPr>
          <a:xfrm>
            <a:off x="6096001" y="0"/>
            <a:ext cx="6095998" cy="6835588"/>
            <a:chOff x="6096001" y="0"/>
            <a:chExt cx="6095998" cy="6835588"/>
          </a:xfrm>
        </p:grpSpPr>
        <p:pic>
          <p:nvPicPr>
            <p:cNvPr id="11" name="Bildobjekt 10">
              <a:extLst>
                <a:ext uri="{FF2B5EF4-FFF2-40B4-BE49-F238E27FC236}">
                  <a16:creationId xmlns:a16="http://schemas.microsoft.com/office/drawing/2014/main" id="{6B663BED-2BF1-4C08-8292-933F496F730B}"/>
                </a:ext>
              </a:extLst>
            </p:cNvPr>
            <p:cNvPicPr>
              <a:picLocks noChangeAspect="1"/>
            </p:cNvPicPr>
            <p:nvPr/>
          </p:nvPicPr>
          <p:blipFill rotWithShape="1">
            <a:blip r:embed="rId2"/>
            <a:srcRect t="14038"/>
            <a:stretch/>
          </p:blipFill>
          <p:spPr>
            <a:xfrm>
              <a:off x="6110038" y="954173"/>
              <a:ext cx="6081961" cy="5881415"/>
            </a:xfrm>
            <a:prstGeom prst="rect">
              <a:avLst/>
            </a:prstGeom>
          </p:spPr>
        </p:pic>
        <p:sp>
          <p:nvSpPr>
            <p:cNvPr id="12" name="Rektangel 11">
              <a:extLst>
                <a:ext uri="{FF2B5EF4-FFF2-40B4-BE49-F238E27FC236}">
                  <a16:creationId xmlns:a16="http://schemas.microsoft.com/office/drawing/2014/main" id="{3D2CBC51-7838-446E-AC7C-DF4669161D21}"/>
                </a:ext>
              </a:extLst>
            </p:cNvPr>
            <p:cNvSpPr/>
            <p:nvPr/>
          </p:nvSpPr>
          <p:spPr>
            <a:xfrm>
              <a:off x="6096001" y="0"/>
              <a:ext cx="5186058" cy="977239"/>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a:extLst>
                <a:ext uri="{FF2B5EF4-FFF2-40B4-BE49-F238E27FC236}">
                  <a16:creationId xmlns:a16="http://schemas.microsoft.com/office/drawing/2014/main" id="{C03B76F3-0044-4BF3-976D-F59F7DE55333}"/>
                </a:ext>
              </a:extLst>
            </p:cNvPr>
            <p:cNvGrpSpPr/>
            <p:nvPr/>
          </p:nvGrpSpPr>
          <p:grpSpPr>
            <a:xfrm>
              <a:off x="11142475" y="0"/>
              <a:ext cx="1049524" cy="1073794"/>
              <a:chOff x="11142475" y="0"/>
              <a:chExt cx="1049524" cy="1073794"/>
            </a:xfrm>
          </p:grpSpPr>
          <p:sp>
            <p:nvSpPr>
              <p:cNvPr id="13" name="Rektangel 12">
                <a:extLst>
                  <a:ext uri="{FF2B5EF4-FFF2-40B4-BE49-F238E27FC236}">
                    <a16:creationId xmlns:a16="http://schemas.microsoft.com/office/drawing/2014/main" id="{2E25B408-7C29-4AB7-B428-A4CF6E73A160}"/>
                  </a:ext>
                </a:extLst>
              </p:cNvPr>
              <p:cNvSpPr/>
              <p:nvPr/>
            </p:nvSpPr>
            <p:spPr>
              <a:xfrm>
                <a:off x="11282058" y="0"/>
                <a:ext cx="909941" cy="163823"/>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9A17B76-F6CC-4DE5-8B60-38DCBA1EF1E9}"/>
                  </a:ext>
                </a:extLst>
              </p:cNvPr>
              <p:cNvSpPr/>
              <p:nvPr/>
            </p:nvSpPr>
            <p:spPr>
              <a:xfrm>
                <a:off x="11980527" y="0"/>
                <a:ext cx="211472" cy="359408"/>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232BC35F-7DBA-4D3D-919A-366A5E558074}"/>
                  </a:ext>
                </a:extLst>
              </p:cNvPr>
              <p:cNvSpPr/>
              <p:nvPr/>
            </p:nvSpPr>
            <p:spPr>
              <a:xfrm>
                <a:off x="12019261" y="359408"/>
                <a:ext cx="172738" cy="602388"/>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B2FA0D66-F7ED-44C8-B2E5-45DE5458B247}"/>
                  </a:ext>
                </a:extLst>
              </p:cNvPr>
              <p:cNvSpPr/>
              <p:nvPr/>
            </p:nvSpPr>
            <p:spPr>
              <a:xfrm rot="19512575">
                <a:off x="11718723" y="800856"/>
                <a:ext cx="426274" cy="193032"/>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06897163-9D3B-4B92-AB8F-E4021C828391}"/>
                  </a:ext>
                </a:extLst>
              </p:cNvPr>
              <p:cNvSpPr/>
              <p:nvPr/>
            </p:nvSpPr>
            <p:spPr>
              <a:xfrm rot="19547847">
                <a:off x="11171878" y="109963"/>
                <a:ext cx="395077" cy="151506"/>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A18BC8E3-A899-418C-A970-1FF361DEF889}"/>
                  </a:ext>
                </a:extLst>
              </p:cNvPr>
              <p:cNvSpPr/>
              <p:nvPr/>
            </p:nvSpPr>
            <p:spPr>
              <a:xfrm rot="2276817">
                <a:off x="11782989" y="146854"/>
                <a:ext cx="395077" cy="151506"/>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7CD18C0-7939-48D6-93D2-60F89D7CC722}"/>
                  </a:ext>
                </a:extLst>
              </p:cNvPr>
              <p:cNvSpPr/>
              <p:nvPr/>
            </p:nvSpPr>
            <p:spPr>
              <a:xfrm rot="2276817">
                <a:off x="11142475" y="788732"/>
                <a:ext cx="395077" cy="174033"/>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84D749A0-A0FE-48A3-98BF-A1C82354450D}"/>
                  </a:ext>
                </a:extLst>
              </p:cNvPr>
              <p:cNvSpPr/>
              <p:nvPr/>
            </p:nvSpPr>
            <p:spPr>
              <a:xfrm>
                <a:off x="11412928" y="899761"/>
                <a:ext cx="395077" cy="174033"/>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rihandsfigur: Form 20">
                <a:extLst>
                  <a:ext uri="{FF2B5EF4-FFF2-40B4-BE49-F238E27FC236}">
                    <a16:creationId xmlns:a16="http://schemas.microsoft.com/office/drawing/2014/main" id="{70519711-2F44-4073-86A7-ED6C104F16C2}"/>
                  </a:ext>
                </a:extLst>
              </p:cNvPr>
              <p:cNvSpPr/>
              <p:nvPr/>
            </p:nvSpPr>
            <p:spPr>
              <a:xfrm>
                <a:off x="11172820" y="576066"/>
                <a:ext cx="650904" cy="393896"/>
              </a:xfrm>
              <a:custGeom>
                <a:avLst/>
                <a:gdLst>
                  <a:gd name="connsiteX0" fmla="*/ 96838 w 650904"/>
                  <a:gd name="connsiteY0" fmla="*/ 33534 h 393896"/>
                  <a:gd name="connsiteX1" fmla="*/ 96838 w 650904"/>
                  <a:gd name="connsiteY1" fmla="*/ 33534 h 393896"/>
                  <a:gd name="connsiteX2" fmla="*/ 103188 w 650904"/>
                  <a:gd name="connsiteY2" fmla="*/ 47821 h 393896"/>
                  <a:gd name="connsiteX3" fmla="*/ 107950 w 650904"/>
                  <a:gd name="connsiteY3" fmla="*/ 62109 h 393896"/>
                  <a:gd name="connsiteX4" fmla="*/ 109538 w 650904"/>
                  <a:gd name="connsiteY4" fmla="*/ 66871 h 393896"/>
                  <a:gd name="connsiteX5" fmla="*/ 112713 w 650904"/>
                  <a:gd name="connsiteY5" fmla="*/ 74809 h 393896"/>
                  <a:gd name="connsiteX6" fmla="*/ 114300 w 650904"/>
                  <a:gd name="connsiteY6" fmla="*/ 79571 h 393896"/>
                  <a:gd name="connsiteX7" fmla="*/ 117475 w 650904"/>
                  <a:gd name="connsiteY7" fmla="*/ 85921 h 393896"/>
                  <a:gd name="connsiteX8" fmla="*/ 120650 w 650904"/>
                  <a:gd name="connsiteY8" fmla="*/ 98621 h 393896"/>
                  <a:gd name="connsiteX9" fmla="*/ 123825 w 650904"/>
                  <a:gd name="connsiteY9" fmla="*/ 104971 h 393896"/>
                  <a:gd name="connsiteX10" fmla="*/ 127000 w 650904"/>
                  <a:gd name="connsiteY10" fmla="*/ 114496 h 393896"/>
                  <a:gd name="connsiteX11" fmla="*/ 134938 w 650904"/>
                  <a:gd name="connsiteY11" fmla="*/ 128784 h 393896"/>
                  <a:gd name="connsiteX12" fmla="*/ 138113 w 650904"/>
                  <a:gd name="connsiteY12" fmla="*/ 141484 h 393896"/>
                  <a:gd name="connsiteX13" fmla="*/ 144463 w 650904"/>
                  <a:gd name="connsiteY13" fmla="*/ 149421 h 393896"/>
                  <a:gd name="connsiteX14" fmla="*/ 150813 w 650904"/>
                  <a:gd name="connsiteY14" fmla="*/ 160534 h 393896"/>
                  <a:gd name="connsiteX15" fmla="*/ 158750 w 650904"/>
                  <a:gd name="connsiteY15" fmla="*/ 171646 h 393896"/>
                  <a:gd name="connsiteX16" fmla="*/ 169863 w 650904"/>
                  <a:gd name="connsiteY16" fmla="*/ 182759 h 393896"/>
                  <a:gd name="connsiteX17" fmla="*/ 182563 w 650904"/>
                  <a:gd name="connsiteY17" fmla="*/ 193871 h 393896"/>
                  <a:gd name="connsiteX18" fmla="*/ 192088 w 650904"/>
                  <a:gd name="connsiteY18" fmla="*/ 206571 h 393896"/>
                  <a:gd name="connsiteX19" fmla="*/ 196850 w 650904"/>
                  <a:gd name="connsiteY19" fmla="*/ 209746 h 393896"/>
                  <a:gd name="connsiteX20" fmla="*/ 206375 w 650904"/>
                  <a:gd name="connsiteY20" fmla="*/ 219271 h 393896"/>
                  <a:gd name="connsiteX21" fmla="*/ 217488 w 650904"/>
                  <a:gd name="connsiteY21" fmla="*/ 228796 h 393896"/>
                  <a:gd name="connsiteX22" fmla="*/ 222250 w 650904"/>
                  <a:gd name="connsiteY22" fmla="*/ 233559 h 393896"/>
                  <a:gd name="connsiteX23" fmla="*/ 244475 w 650904"/>
                  <a:gd name="connsiteY23" fmla="*/ 246259 h 393896"/>
                  <a:gd name="connsiteX24" fmla="*/ 249238 w 650904"/>
                  <a:gd name="connsiteY24" fmla="*/ 249434 h 393896"/>
                  <a:gd name="connsiteX25" fmla="*/ 257175 w 650904"/>
                  <a:gd name="connsiteY25" fmla="*/ 252609 h 393896"/>
                  <a:gd name="connsiteX26" fmla="*/ 261938 w 650904"/>
                  <a:gd name="connsiteY26" fmla="*/ 255784 h 393896"/>
                  <a:gd name="connsiteX27" fmla="*/ 269875 w 650904"/>
                  <a:gd name="connsiteY27" fmla="*/ 257371 h 393896"/>
                  <a:gd name="connsiteX28" fmla="*/ 277813 w 650904"/>
                  <a:gd name="connsiteY28" fmla="*/ 262134 h 393896"/>
                  <a:gd name="connsiteX29" fmla="*/ 287338 w 650904"/>
                  <a:gd name="connsiteY29" fmla="*/ 268484 h 393896"/>
                  <a:gd name="connsiteX30" fmla="*/ 292100 w 650904"/>
                  <a:gd name="connsiteY30" fmla="*/ 271659 h 393896"/>
                  <a:gd name="connsiteX31" fmla="*/ 300038 w 650904"/>
                  <a:gd name="connsiteY31" fmla="*/ 276421 h 393896"/>
                  <a:gd name="connsiteX32" fmla="*/ 309563 w 650904"/>
                  <a:gd name="connsiteY32" fmla="*/ 284359 h 393896"/>
                  <a:gd name="connsiteX33" fmla="*/ 322263 w 650904"/>
                  <a:gd name="connsiteY33" fmla="*/ 290709 h 393896"/>
                  <a:gd name="connsiteX34" fmla="*/ 342900 w 650904"/>
                  <a:gd name="connsiteY34" fmla="*/ 303409 h 393896"/>
                  <a:gd name="connsiteX35" fmla="*/ 349250 w 650904"/>
                  <a:gd name="connsiteY35" fmla="*/ 304996 h 393896"/>
                  <a:gd name="connsiteX36" fmla="*/ 354013 w 650904"/>
                  <a:gd name="connsiteY36" fmla="*/ 306584 h 393896"/>
                  <a:gd name="connsiteX37" fmla="*/ 361950 w 650904"/>
                  <a:gd name="connsiteY37" fmla="*/ 308171 h 393896"/>
                  <a:gd name="connsiteX38" fmla="*/ 371475 w 650904"/>
                  <a:gd name="connsiteY38" fmla="*/ 311346 h 393896"/>
                  <a:gd name="connsiteX39" fmla="*/ 379413 w 650904"/>
                  <a:gd name="connsiteY39" fmla="*/ 312934 h 393896"/>
                  <a:gd name="connsiteX40" fmla="*/ 384175 w 650904"/>
                  <a:gd name="connsiteY40" fmla="*/ 314521 h 393896"/>
                  <a:gd name="connsiteX41" fmla="*/ 395288 w 650904"/>
                  <a:gd name="connsiteY41" fmla="*/ 316109 h 393896"/>
                  <a:gd name="connsiteX42" fmla="*/ 401638 w 650904"/>
                  <a:gd name="connsiteY42" fmla="*/ 317696 h 393896"/>
                  <a:gd name="connsiteX43" fmla="*/ 415925 w 650904"/>
                  <a:gd name="connsiteY43" fmla="*/ 319284 h 393896"/>
                  <a:gd name="connsiteX44" fmla="*/ 460375 w 650904"/>
                  <a:gd name="connsiteY44" fmla="*/ 324046 h 393896"/>
                  <a:gd name="connsiteX45" fmla="*/ 539750 w 650904"/>
                  <a:gd name="connsiteY45" fmla="*/ 322459 h 393896"/>
                  <a:gd name="connsiteX46" fmla="*/ 547688 w 650904"/>
                  <a:gd name="connsiteY46" fmla="*/ 320871 h 393896"/>
                  <a:gd name="connsiteX47" fmla="*/ 555625 w 650904"/>
                  <a:gd name="connsiteY47" fmla="*/ 317696 h 393896"/>
                  <a:gd name="connsiteX48" fmla="*/ 574675 w 650904"/>
                  <a:gd name="connsiteY48" fmla="*/ 314521 h 393896"/>
                  <a:gd name="connsiteX49" fmla="*/ 582613 w 650904"/>
                  <a:gd name="connsiteY49" fmla="*/ 311346 h 393896"/>
                  <a:gd name="connsiteX50" fmla="*/ 603250 w 650904"/>
                  <a:gd name="connsiteY50" fmla="*/ 308171 h 393896"/>
                  <a:gd name="connsiteX51" fmla="*/ 608013 w 650904"/>
                  <a:gd name="connsiteY51" fmla="*/ 306584 h 393896"/>
                  <a:gd name="connsiteX52" fmla="*/ 646113 w 650904"/>
                  <a:gd name="connsiteY52" fmla="*/ 306584 h 393896"/>
                  <a:gd name="connsiteX53" fmla="*/ 647700 w 650904"/>
                  <a:gd name="connsiteY53" fmla="*/ 311346 h 393896"/>
                  <a:gd name="connsiteX54" fmla="*/ 650875 w 650904"/>
                  <a:gd name="connsiteY54" fmla="*/ 317696 h 393896"/>
                  <a:gd name="connsiteX55" fmla="*/ 644525 w 650904"/>
                  <a:gd name="connsiteY55" fmla="*/ 333571 h 393896"/>
                  <a:gd name="connsiteX56" fmla="*/ 601663 w 650904"/>
                  <a:gd name="connsiteY56" fmla="*/ 365321 h 393896"/>
                  <a:gd name="connsiteX57" fmla="*/ 560388 w 650904"/>
                  <a:gd name="connsiteY57" fmla="*/ 381196 h 393896"/>
                  <a:gd name="connsiteX58" fmla="*/ 436563 w 650904"/>
                  <a:gd name="connsiteY58" fmla="*/ 393896 h 393896"/>
                  <a:gd name="connsiteX59" fmla="*/ 293688 w 650904"/>
                  <a:gd name="connsiteY59" fmla="*/ 371671 h 393896"/>
                  <a:gd name="connsiteX60" fmla="*/ 233363 w 650904"/>
                  <a:gd name="connsiteY60" fmla="*/ 343096 h 393896"/>
                  <a:gd name="connsiteX61" fmla="*/ 157163 w 650904"/>
                  <a:gd name="connsiteY61" fmla="*/ 297059 h 393896"/>
                  <a:gd name="connsiteX62" fmla="*/ 112713 w 650904"/>
                  <a:gd name="connsiteY62" fmla="*/ 263721 h 393896"/>
                  <a:gd name="connsiteX63" fmla="*/ 42863 w 650904"/>
                  <a:gd name="connsiteY63" fmla="*/ 197046 h 393896"/>
                  <a:gd name="connsiteX64" fmla="*/ 4763 w 650904"/>
                  <a:gd name="connsiteY64" fmla="*/ 143071 h 393896"/>
                  <a:gd name="connsiteX65" fmla="*/ 0 w 650904"/>
                  <a:gd name="connsiteY65" fmla="*/ 122434 h 393896"/>
                  <a:gd name="connsiteX66" fmla="*/ 22225 w 650904"/>
                  <a:gd name="connsiteY66" fmla="*/ 11309 h 393896"/>
                  <a:gd name="connsiteX67" fmla="*/ 28575 w 650904"/>
                  <a:gd name="connsiteY67" fmla="*/ 1784 h 393896"/>
                  <a:gd name="connsiteX68" fmla="*/ 71438 w 650904"/>
                  <a:gd name="connsiteY68" fmla="*/ 196 h 393896"/>
                  <a:gd name="connsiteX69" fmla="*/ 103188 w 650904"/>
                  <a:gd name="connsiteY69" fmla="*/ 16071 h 393896"/>
                  <a:gd name="connsiteX70" fmla="*/ 107950 w 650904"/>
                  <a:gd name="connsiteY70" fmla="*/ 24009 h 393896"/>
                  <a:gd name="connsiteX71" fmla="*/ 96838 w 650904"/>
                  <a:gd name="connsiteY71" fmla="*/ 33534 h 3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0904" h="393896">
                    <a:moveTo>
                      <a:pt x="96838" y="33534"/>
                    </a:moveTo>
                    <a:lnTo>
                      <a:pt x="96838" y="33534"/>
                    </a:lnTo>
                    <a:cubicBezTo>
                      <a:pt x="98955" y="38296"/>
                      <a:pt x="101299" y="42964"/>
                      <a:pt x="103188" y="47821"/>
                    </a:cubicBezTo>
                    <a:cubicBezTo>
                      <a:pt x="105007" y="52500"/>
                      <a:pt x="106362" y="57346"/>
                      <a:pt x="107950" y="62109"/>
                    </a:cubicBezTo>
                    <a:cubicBezTo>
                      <a:pt x="108479" y="63696"/>
                      <a:pt x="108917" y="65317"/>
                      <a:pt x="109538" y="66871"/>
                    </a:cubicBezTo>
                    <a:cubicBezTo>
                      <a:pt x="110596" y="69517"/>
                      <a:pt x="111712" y="72141"/>
                      <a:pt x="112713" y="74809"/>
                    </a:cubicBezTo>
                    <a:cubicBezTo>
                      <a:pt x="113300" y="76376"/>
                      <a:pt x="113641" y="78033"/>
                      <a:pt x="114300" y="79571"/>
                    </a:cubicBezTo>
                    <a:cubicBezTo>
                      <a:pt x="115232" y="81746"/>
                      <a:pt x="116727" y="83676"/>
                      <a:pt x="117475" y="85921"/>
                    </a:cubicBezTo>
                    <a:cubicBezTo>
                      <a:pt x="118855" y="90061"/>
                      <a:pt x="119270" y="94481"/>
                      <a:pt x="120650" y="98621"/>
                    </a:cubicBezTo>
                    <a:cubicBezTo>
                      <a:pt x="121398" y="100866"/>
                      <a:pt x="122946" y="102774"/>
                      <a:pt x="123825" y="104971"/>
                    </a:cubicBezTo>
                    <a:cubicBezTo>
                      <a:pt x="125068" y="108078"/>
                      <a:pt x="125713" y="111407"/>
                      <a:pt x="127000" y="114496"/>
                    </a:cubicBezTo>
                    <a:cubicBezTo>
                      <a:pt x="130119" y="121981"/>
                      <a:pt x="131136" y="123081"/>
                      <a:pt x="134938" y="128784"/>
                    </a:cubicBezTo>
                    <a:cubicBezTo>
                      <a:pt x="135234" y="130263"/>
                      <a:pt x="136676" y="139185"/>
                      <a:pt x="138113" y="141484"/>
                    </a:cubicBezTo>
                    <a:cubicBezTo>
                      <a:pt x="139909" y="144357"/>
                      <a:pt x="142346" y="146775"/>
                      <a:pt x="144463" y="149421"/>
                    </a:cubicBezTo>
                    <a:cubicBezTo>
                      <a:pt x="147032" y="159699"/>
                      <a:pt x="144057" y="152428"/>
                      <a:pt x="150813" y="160534"/>
                    </a:cubicBezTo>
                    <a:cubicBezTo>
                      <a:pt x="159442" y="170888"/>
                      <a:pt x="147316" y="159068"/>
                      <a:pt x="158750" y="171646"/>
                    </a:cubicBezTo>
                    <a:cubicBezTo>
                      <a:pt x="162274" y="175522"/>
                      <a:pt x="166159" y="179055"/>
                      <a:pt x="169863" y="182759"/>
                    </a:cubicBezTo>
                    <a:cubicBezTo>
                      <a:pt x="179149" y="192045"/>
                      <a:pt x="174687" y="188621"/>
                      <a:pt x="182563" y="193871"/>
                    </a:cubicBezTo>
                    <a:cubicBezTo>
                      <a:pt x="185495" y="198269"/>
                      <a:pt x="188315" y="202798"/>
                      <a:pt x="192088" y="206571"/>
                    </a:cubicBezTo>
                    <a:cubicBezTo>
                      <a:pt x="193437" y="207920"/>
                      <a:pt x="195263" y="208688"/>
                      <a:pt x="196850" y="209746"/>
                    </a:cubicBezTo>
                    <a:cubicBezTo>
                      <a:pt x="203729" y="223504"/>
                      <a:pt x="195263" y="209747"/>
                      <a:pt x="206375" y="219271"/>
                    </a:cubicBezTo>
                    <a:cubicBezTo>
                      <a:pt x="220801" y="231636"/>
                      <a:pt x="201399" y="220751"/>
                      <a:pt x="217488" y="228796"/>
                    </a:cubicBezTo>
                    <a:cubicBezTo>
                      <a:pt x="219075" y="230384"/>
                      <a:pt x="220434" y="232238"/>
                      <a:pt x="222250" y="233559"/>
                    </a:cubicBezTo>
                    <a:cubicBezTo>
                      <a:pt x="234959" y="242802"/>
                      <a:pt x="232619" y="239672"/>
                      <a:pt x="244475" y="246259"/>
                    </a:cubicBezTo>
                    <a:cubicBezTo>
                      <a:pt x="246143" y="247186"/>
                      <a:pt x="247531" y="248581"/>
                      <a:pt x="249238" y="249434"/>
                    </a:cubicBezTo>
                    <a:cubicBezTo>
                      <a:pt x="251787" y="250708"/>
                      <a:pt x="254626" y="251335"/>
                      <a:pt x="257175" y="252609"/>
                    </a:cubicBezTo>
                    <a:cubicBezTo>
                      <a:pt x="258882" y="253462"/>
                      <a:pt x="260151" y="255114"/>
                      <a:pt x="261938" y="255784"/>
                    </a:cubicBezTo>
                    <a:cubicBezTo>
                      <a:pt x="264464" y="256731"/>
                      <a:pt x="267229" y="256842"/>
                      <a:pt x="269875" y="257371"/>
                    </a:cubicBezTo>
                    <a:cubicBezTo>
                      <a:pt x="272521" y="258959"/>
                      <a:pt x="275210" y="260477"/>
                      <a:pt x="277813" y="262134"/>
                    </a:cubicBezTo>
                    <a:cubicBezTo>
                      <a:pt x="281032" y="264183"/>
                      <a:pt x="284163" y="266367"/>
                      <a:pt x="287338" y="268484"/>
                    </a:cubicBezTo>
                    <a:cubicBezTo>
                      <a:pt x="288925" y="269542"/>
                      <a:pt x="290464" y="270678"/>
                      <a:pt x="292100" y="271659"/>
                    </a:cubicBezTo>
                    <a:cubicBezTo>
                      <a:pt x="294746" y="273246"/>
                      <a:pt x="297570" y="274570"/>
                      <a:pt x="300038" y="276421"/>
                    </a:cubicBezTo>
                    <a:cubicBezTo>
                      <a:pt x="309003" y="283145"/>
                      <a:pt x="300507" y="279419"/>
                      <a:pt x="309563" y="284359"/>
                    </a:cubicBezTo>
                    <a:cubicBezTo>
                      <a:pt x="313718" y="286625"/>
                      <a:pt x="318325" y="288084"/>
                      <a:pt x="322263" y="290709"/>
                    </a:cubicBezTo>
                    <a:cubicBezTo>
                      <a:pt x="326629" y="293620"/>
                      <a:pt x="336347" y="300952"/>
                      <a:pt x="342900" y="303409"/>
                    </a:cubicBezTo>
                    <a:cubicBezTo>
                      <a:pt x="344943" y="304175"/>
                      <a:pt x="347152" y="304397"/>
                      <a:pt x="349250" y="304996"/>
                    </a:cubicBezTo>
                    <a:cubicBezTo>
                      <a:pt x="350859" y="305456"/>
                      <a:pt x="352389" y="306178"/>
                      <a:pt x="354013" y="306584"/>
                    </a:cubicBezTo>
                    <a:cubicBezTo>
                      <a:pt x="356630" y="307238"/>
                      <a:pt x="359347" y="307461"/>
                      <a:pt x="361950" y="308171"/>
                    </a:cubicBezTo>
                    <a:cubicBezTo>
                      <a:pt x="365179" y="309052"/>
                      <a:pt x="368246" y="310465"/>
                      <a:pt x="371475" y="311346"/>
                    </a:cubicBezTo>
                    <a:cubicBezTo>
                      <a:pt x="374078" y="312056"/>
                      <a:pt x="376795" y="312280"/>
                      <a:pt x="379413" y="312934"/>
                    </a:cubicBezTo>
                    <a:cubicBezTo>
                      <a:pt x="381036" y="313340"/>
                      <a:pt x="382534" y="314193"/>
                      <a:pt x="384175" y="314521"/>
                    </a:cubicBezTo>
                    <a:cubicBezTo>
                      <a:pt x="387844" y="315255"/>
                      <a:pt x="391606" y="315440"/>
                      <a:pt x="395288" y="316109"/>
                    </a:cubicBezTo>
                    <a:cubicBezTo>
                      <a:pt x="397435" y="316499"/>
                      <a:pt x="399482" y="317364"/>
                      <a:pt x="401638" y="317696"/>
                    </a:cubicBezTo>
                    <a:cubicBezTo>
                      <a:pt x="406374" y="318425"/>
                      <a:pt x="411163" y="318755"/>
                      <a:pt x="415925" y="319284"/>
                    </a:cubicBezTo>
                    <a:cubicBezTo>
                      <a:pt x="435932" y="324286"/>
                      <a:pt x="431486" y="324046"/>
                      <a:pt x="460375" y="324046"/>
                    </a:cubicBezTo>
                    <a:cubicBezTo>
                      <a:pt x="486839" y="324046"/>
                      <a:pt x="513292" y="322988"/>
                      <a:pt x="539750" y="322459"/>
                    </a:cubicBezTo>
                    <a:cubicBezTo>
                      <a:pt x="542396" y="321930"/>
                      <a:pt x="545103" y="321646"/>
                      <a:pt x="547688" y="320871"/>
                    </a:cubicBezTo>
                    <a:cubicBezTo>
                      <a:pt x="550417" y="320052"/>
                      <a:pt x="552861" y="318387"/>
                      <a:pt x="555625" y="317696"/>
                    </a:cubicBezTo>
                    <a:cubicBezTo>
                      <a:pt x="566778" y="314908"/>
                      <a:pt x="564966" y="317434"/>
                      <a:pt x="574675" y="314521"/>
                    </a:cubicBezTo>
                    <a:cubicBezTo>
                      <a:pt x="577405" y="313702"/>
                      <a:pt x="579909" y="312247"/>
                      <a:pt x="582613" y="311346"/>
                    </a:cubicBezTo>
                    <a:cubicBezTo>
                      <a:pt x="589484" y="309056"/>
                      <a:pt x="595860" y="308992"/>
                      <a:pt x="603250" y="308171"/>
                    </a:cubicBezTo>
                    <a:cubicBezTo>
                      <a:pt x="604838" y="307642"/>
                      <a:pt x="606354" y="306805"/>
                      <a:pt x="608013" y="306584"/>
                    </a:cubicBezTo>
                    <a:cubicBezTo>
                      <a:pt x="627556" y="303978"/>
                      <a:pt x="626570" y="304955"/>
                      <a:pt x="646113" y="306584"/>
                    </a:cubicBezTo>
                    <a:cubicBezTo>
                      <a:pt x="646642" y="308171"/>
                      <a:pt x="647041" y="309808"/>
                      <a:pt x="647700" y="311346"/>
                    </a:cubicBezTo>
                    <a:cubicBezTo>
                      <a:pt x="648632" y="313521"/>
                      <a:pt x="651210" y="315353"/>
                      <a:pt x="650875" y="317696"/>
                    </a:cubicBezTo>
                    <a:cubicBezTo>
                      <a:pt x="650069" y="323338"/>
                      <a:pt x="647074" y="328473"/>
                      <a:pt x="644525" y="333571"/>
                    </a:cubicBezTo>
                    <a:cubicBezTo>
                      <a:pt x="635829" y="350962"/>
                      <a:pt x="620683" y="356005"/>
                      <a:pt x="601663" y="365321"/>
                    </a:cubicBezTo>
                    <a:cubicBezTo>
                      <a:pt x="588425" y="371805"/>
                      <a:pt x="574748" y="377866"/>
                      <a:pt x="560388" y="381196"/>
                    </a:cubicBezTo>
                    <a:cubicBezTo>
                      <a:pt x="519539" y="390668"/>
                      <a:pt x="478092" y="391523"/>
                      <a:pt x="436563" y="393896"/>
                    </a:cubicBezTo>
                    <a:cubicBezTo>
                      <a:pt x="388938" y="386488"/>
                      <a:pt x="340447" y="383361"/>
                      <a:pt x="293688" y="371671"/>
                    </a:cubicBezTo>
                    <a:cubicBezTo>
                      <a:pt x="272102" y="366275"/>
                      <a:pt x="252888" y="353766"/>
                      <a:pt x="233363" y="343096"/>
                    </a:cubicBezTo>
                    <a:cubicBezTo>
                      <a:pt x="207322" y="328865"/>
                      <a:pt x="181955" y="313369"/>
                      <a:pt x="157163" y="297059"/>
                    </a:cubicBezTo>
                    <a:cubicBezTo>
                      <a:pt x="141690" y="286880"/>
                      <a:pt x="127096" y="275390"/>
                      <a:pt x="112713" y="263721"/>
                    </a:cubicBezTo>
                    <a:cubicBezTo>
                      <a:pt x="83327" y="239879"/>
                      <a:pt x="67551" y="224403"/>
                      <a:pt x="42863" y="197046"/>
                    </a:cubicBezTo>
                    <a:cubicBezTo>
                      <a:pt x="22724" y="174730"/>
                      <a:pt x="13502" y="168315"/>
                      <a:pt x="4763" y="143071"/>
                    </a:cubicBezTo>
                    <a:cubicBezTo>
                      <a:pt x="2454" y="136400"/>
                      <a:pt x="1588" y="129313"/>
                      <a:pt x="0" y="122434"/>
                    </a:cubicBezTo>
                    <a:cubicBezTo>
                      <a:pt x="1248" y="78769"/>
                      <a:pt x="-3899" y="50495"/>
                      <a:pt x="22225" y="11309"/>
                    </a:cubicBezTo>
                    <a:cubicBezTo>
                      <a:pt x="24342" y="8134"/>
                      <a:pt x="24853" y="2625"/>
                      <a:pt x="28575" y="1784"/>
                    </a:cubicBezTo>
                    <a:cubicBezTo>
                      <a:pt x="42521" y="-1365"/>
                      <a:pt x="57150" y="725"/>
                      <a:pt x="71438" y="196"/>
                    </a:cubicBezTo>
                    <a:cubicBezTo>
                      <a:pt x="97869" y="10475"/>
                      <a:pt x="95076" y="3090"/>
                      <a:pt x="103188" y="16071"/>
                    </a:cubicBezTo>
                    <a:cubicBezTo>
                      <a:pt x="104823" y="18688"/>
                      <a:pt x="107063" y="21054"/>
                      <a:pt x="107950" y="24009"/>
                    </a:cubicBezTo>
                    <a:cubicBezTo>
                      <a:pt x="108710" y="26543"/>
                      <a:pt x="98690" y="31947"/>
                      <a:pt x="96838" y="33534"/>
                    </a:cubicBez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Frihandsfigur: Form 21">
                <a:extLst>
                  <a:ext uri="{FF2B5EF4-FFF2-40B4-BE49-F238E27FC236}">
                    <a16:creationId xmlns:a16="http://schemas.microsoft.com/office/drawing/2014/main" id="{8720185E-D3D3-4131-BA52-F08EF12B7DF4}"/>
                  </a:ext>
                </a:extLst>
              </p:cNvPr>
              <p:cNvSpPr/>
              <p:nvPr/>
            </p:nvSpPr>
            <p:spPr>
              <a:xfrm>
                <a:off x="11202863" y="87314"/>
                <a:ext cx="649412" cy="401637"/>
              </a:xfrm>
              <a:custGeom>
                <a:avLst/>
                <a:gdLst>
                  <a:gd name="connsiteX0" fmla="*/ 646237 w 649412"/>
                  <a:gd name="connsiteY0" fmla="*/ 114300 h 401637"/>
                  <a:gd name="connsiteX1" fmla="*/ 646237 w 649412"/>
                  <a:gd name="connsiteY1" fmla="*/ 114300 h 401637"/>
                  <a:gd name="connsiteX2" fmla="*/ 627187 w 649412"/>
                  <a:gd name="connsiteY2" fmla="*/ 119062 h 401637"/>
                  <a:gd name="connsiteX3" fmla="*/ 620837 w 649412"/>
                  <a:gd name="connsiteY3" fmla="*/ 109537 h 401637"/>
                  <a:gd name="connsiteX4" fmla="*/ 606550 w 649412"/>
                  <a:gd name="connsiteY4" fmla="*/ 107950 h 401637"/>
                  <a:gd name="connsiteX5" fmla="*/ 600200 w 649412"/>
                  <a:gd name="connsiteY5" fmla="*/ 106362 h 401637"/>
                  <a:gd name="connsiteX6" fmla="*/ 590675 w 649412"/>
                  <a:gd name="connsiteY6" fmla="*/ 103187 h 401637"/>
                  <a:gd name="connsiteX7" fmla="*/ 574800 w 649412"/>
                  <a:gd name="connsiteY7" fmla="*/ 101600 h 401637"/>
                  <a:gd name="connsiteX8" fmla="*/ 570037 w 649412"/>
                  <a:gd name="connsiteY8" fmla="*/ 100012 h 401637"/>
                  <a:gd name="connsiteX9" fmla="*/ 555750 w 649412"/>
                  <a:gd name="connsiteY9" fmla="*/ 96837 h 401637"/>
                  <a:gd name="connsiteX10" fmla="*/ 547812 w 649412"/>
                  <a:gd name="connsiteY10" fmla="*/ 93662 h 401637"/>
                  <a:gd name="connsiteX11" fmla="*/ 531937 w 649412"/>
                  <a:gd name="connsiteY11" fmla="*/ 92075 h 401637"/>
                  <a:gd name="connsiteX12" fmla="*/ 522412 w 649412"/>
                  <a:gd name="connsiteY12" fmla="*/ 90487 h 401637"/>
                  <a:gd name="connsiteX13" fmla="*/ 503362 w 649412"/>
                  <a:gd name="connsiteY13" fmla="*/ 88900 h 401637"/>
                  <a:gd name="connsiteX14" fmla="*/ 462087 w 649412"/>
                  <a:gd name="connsiteY14" fmla="*/ 84137 h 401637"/>
                  <a:gd name="connsiteX15" fmla="*/ 439862 w 649412"/>
                  <a:gd name="connsiteY15" fmla="*/ 82550 h 401637"/>
                  <a:gd name="connsiteX16" fmla="*/ 374775 w 649412"/>
                  <a:gd name="connsiteY16" fmla="*/ 84137 h 401637"/>
                  <a:gd name="connsiteX17" fmla="*/ 354137 w 649412"/>
                  <a:gd name="connsiteY17" fmla="*/ 90487 h 401637"/>
                  <a:gd name="connsiteX18" fmla="*/ 346200 w 649412"/>
                  <a:gd name="connsiteY18" fmla="*/ 92075 h 401637"/>
                  <a:gd name="connsiteX19" fmla="*/ 341437 w 649412"/>
                  <a:gd name="connsiteY19" fmla="*/ 93662 h 401637"/>
                  <a:gd name="connsiteX20" fmla="*/ 331912 w 649412"/>
                  <a:gd name="connsiteY20" fmla="*/ 100012 h 401637"/>
                  <a:gd name="connsiteX21" fmla="*/ 323975 w 649412"/>
                  <a:gd name="connsiteY21" fmla="*/ 101600 h 401637"/>
                  <a:gd name="connsiteX22" fmla="*/ 319212 w 649412"/>
                  <a:gd name="connsiteY22" fmla="*/ 103187 h 401637"/>
                  <a:gd name="connsiteX23" fmla="*/ 308100 w 649412"/>
                  <a:gd name="connsiteY23" fmla="*/ 106362 h 401637"/>
                  <a:gd name="connsiteX24" fmla="*/ 303337 w 649412"/>
                  <a:gd name="connsiteY24" fmla="*/ 109537 h 401637"/>
                  <a:gd name="connsiteX25" fmla="*/ 292225 w 649412"/>
                  <a:gd name="connsiteY25" fmla="*/ 114300 h 401637"/>
                  <a:gd name="connsiteX26" fmla="*/ 287462 w 649412"/>
                  <a:gd name="connsiteY26" fmla="*/ 119062 h 401637"/>
                  <a:gd name="connsiteX27" fmla="*/ 281112 w 649412"/>
                  <a:gd name="connsiteY27" fmla="*/ 123825 h 401637"/>
                  <a:gd name="connsiteX28" fmla="*/ 276350 w 649412"/>
                  <a:gd name="connsiteY28" fmla="*/ 130175 h 401637"/>
                  <a:gd name="connsiteX29" fmla="*/ 270000 w 649412"/>
                  <a:gd name="connsiteY29" fmla="*/ 131762 h 401637"/>
                  <a:gd name="connsiteX30" fmla="*/ 265237 w 649412"/>
                  <a:gd name="connsiteY30" fmla="*/ 136525 h 401637"/>
                  <a:gd name="connsiteX31" fmla="*/ 258887 w 649412"/>
                  <a:gd name="connsiteY31" fmla="*/ 138112 h 401637"/>
                  <a:gd name="connsiteX32" fmla="*/ 250950 w 649412"/>
                  <a:gd name="connsiteY32" fmla="*/ 142875 h 401637"/>
                  <a:gd name="connsiteX33" fmla="*/ 238250 w 649412"/>
                  <a:gd name="connsiteY33" fmla="*/ 149225 h 401637"/>
                  <a:gd name="connsiteX34" fmla="*/ 217612 w 649412"/>
                  <a:gd name="connsiteY34" fmla="*/ 165100 h 401637"/>
                  <a:gd name="connsiteX35" fmla="*/ 211262 w 649412"/>
                  <a:gd name="connsiteY35" fmla="*/ 169862 h 401637"/>
                  <a:gd name="connsiteX36" fmla="*/ 204912 w 649412"/>
                  <a:gd name="connsiteY36" fmla="*/ 176212 h 401637"/>
                  <a:gd name="connsiteX37" fmla="*/ 190625 w 649412"/>
                  <a:gd name="connsiteY37" fmla="*/ 185737 h 401637"/>
                  <a:gd name="connsiteX38" fmla="*/ 181100 w 649412"/>
                  <a:gd name="connsiteY38" fmla="*/ 195262 h 401637"/>
                  <a:gd name="connsiteX39" fmla="*/ 174750 w 649412"/>
                  <a:gd name="connsiteY39" fmla="*/ 200025 h 401637"/>
                  <a:gd name="connsiteX40" fmla="*/ 169987 w 649412"/>
                  <a:gd name="connsiteY40" fmla="*/ 206375 h 401637"/>
                  <a:gd name="connsiteX41" fmla="*/ 158875 w 649412"/>
                  <a:gd name="connsiteY41" fmla="*/ 215900 h 401637"/>
                  <a:gd name="connsiteX42" fmla="*/ 154112 w 649412"/>
                  <a:gd name="connsiteY42" fmla="*/ 225425 h 401637"/>
                  <a:gd name="connsiteX43" fmla="*/ 139825 w 649412"/>
                  <a:gd name="connsiteY43" fmla="*/ 247650 h 401637"/>
                  <a:gd name="connsiteX44" fmla="*/ 135062 w 649412"/>
                  <a:gd name="connsiteY44" fmla="*/ 258762 h 401637"/>
                  <a:gd name="connsiteX45" fmla="*/ 122362 w 649412"/>
                  <a:gd name="connsiteY45" fmla="*/ 280987 h 401637"/>
                  <a:gd name="connsiteX46" fmla="*/ 116012 w 649412"/>
                  <a:gd name="connsiteY46" fmla="*/ 296862 h 401637"/>
                  <a:gd name="connsiteX47" fmla="*/ 109662 w 649412"/>
                  <a:gd name="connsiteY47" fmla="*/ 307975 h 401637"/>
                  <a:gd name="connsiteX48" fmla="*/ 103312 w 649412"/>
                  <a:gd name="connsiteY48" fmla="*/ 319087 h 401637"/>
                  <a:gd name="connsiteX49" fmla="*/ 100137 w 649412"/>
                  <a:gd name="connsiteY49" fmla="*/ 327025 h 401637"/>
                  <a:gd name="connsiteX50" fmla="*/ 90612 w 649412"/>
                  <a:gd name="connsiteY50" fmla="*/ 347662 h 401637"/>
                  <a:gd name="connsiteX51" fmla="*/ 89025 w 649412"/>
                  <a:gd name="connsiteY51" fmla="*/ 361950 h 401637"/>
                  <a:gd name="connsiteX52" fmla="*/ 85850 w 649412"/>
                  <a:gd name="connsiteY52" fmla="*/ 369887 h 401637"/>
                  <a:gd name="connsiteX53" fmla="*/ 82675 w 649412"/>
                  <a:gd name="connsiteY53" fmla="*/ 379412 h 401637"/>
                  <a:gd name="connsiteX54" fmla="*/ 79500 w 649412"/>
                  <a:gd name="connsiteY54" fmla="*/ 385762 h 401637"/>
                  <a:gd name="connsiteX55" fmla="*/ 77912 w 649412"/>
                  <a:gd name="connsiteY55" fmla="*/ 390525 h 401637"/>
                  <a:gd name="connsiteX56" fmla="*/ 54100 w 649412"/>
                  <a:gd name="connsiteY56" fmla="*/ 401637 h 401637"/>
                  <a:gd name="connsiteX57" fmla="*/ 31875 w 649412"/>
                  <a:gd name="connsiteY57" fmla="*/ 393700 h 401637"/>
                  <a:gd name="connsiteX58" fmla="*/ 1712 w 649412"/>
                  <a:gd name="connsiteY58" fmla="*/ 300037 h 401637"/>
                  <a:gd name="connsiteX59" fmla="*/ 1712 w 649412"/>
                  <a:gd name="connsiteY59" fmla="*/ 200025 h 401637"/>
                  <a:gd name="connsiteX60" fmla="*/ 9650 w 649412"/>
                  <a:gd name="connsiteY60" fmla="*/ 168275 h 401637"/>
                  <a:gd name="connsiteX61" fmla="*/ 93787 w 649412"/>
                  <a:gd name="connsiteY61" fmla="*/ 87312 h 401637"/>
                  <a:gd name="connsiteX62" fmla="*/ 196975 w 649412"/>
                  <a:gd name="connsiteY62" fmla="*/ 38100 h 401637"/>
                  <a:gd name="connsiteX63" fmla="*/ 317625 w 649412"/>
                  <a:gd name="connsiteY63" fmla="*/ 4762 h 401637"/>
                  <a:gd name="connsiteX64" fmla="*/ 395412 w 649412"/>
                  <a:gd name="connsiteY64" fmla="*/ 3175 h 401637"/>
                  <a:gd name="connsiteX65" fmla="*/ 474787 w 649412"/>
                  <a:gd name="connsiteY65" fmla="*/ 0 h 401637"/>
                  <a:gd name="connsiteX66" fmla="*/ 503362 w 649412"/>
                  <a:gd name="connsiteY66" fmla="*/ 3175 h 401637"/>
                  <a:gd name="connsiteX67" fmla="*/ 574800 w 649412"/>
                  <a:gd name="connsiteY67" fmla="*/ 38100 h 401637"/>
                  <a:gd name="connsiteX68" fmla="*/ 593850 w 649412"/>
                  <a:gd name="connsiteY68" fmla="*/ 53975 h 401637"/>
                  <a:gd name="connsiteX69" fmla="*/ 638300 w 649412"/>
                  <a:gd name="connsiteY69" fmla="*/ 80962 h 401637"/>
                  <a:gd name="connsiteX70" fmla="*/ 649412 w 649412"/>
                  <a:gd name="connsiteY70" fmla="*/ 95250 h 401637"/>
                  <a:gd name="connsiteX71" fmla="*/ 646237 w 649412"/>
                  <a:gd name="connsiteY71" fmla="*/ 114300 h 40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49412" h="401637">
                    <a:moveTo>
                      <a:pt x="646237" y="114300"/>
                    </a:moveTo>
                    <a:lnTo>
                      <a:pt x="646237" y="114300"/>
                    </a:lnTo>
                    <a:cubicBezTo>
                      <a:pt x="639887" y="115887"/>
                      <a:pt x="633620" y="120268"/>
                      <a:pt x="627187" y="119062"/>
                    </a:cubicBezTo>
                    <a:cubicBezTo>
                      <a:pt x="623436" y="118359"/>
                      <a:pt x="624630" y="109958"/>
                      <a:pt x="620837" y="109537"/>
                    </a:cubicBezTo>
                    <a:lnTo>
                      <a:pt x="606550" y="107950"/>
                    </a:lnTo>
                    <a:cubicBezTo>
                      <a:pt x="604433" y="107421"/>
                      <a:pt x="602290" y="106989"/>
                      <a:pt x="600200" y="106362"/>
                    </a:cubicBezTo>
                    <a:cubicBezTo>
                      <a:pt x="596994" y="105400"/>
                      <a:pt x="593964" y="103804"/>
                      <a:pt x="590675" y="103187"/>
                    </a:cubicBezTo>
                    <a:cubicBezTo>
                      <a:pt x="585448" y="102207"/>
                      <a:pt x="580092" y="102129"/>
                      <a:pt x="574800" y="101600"/>
                    </a:cubicBezTo>
                    <a:cubicBezTo>
                      <a:pt x="573212" y="101071"/>
                      <a:pt x="571661" y="100418"/>
                      <a:pt x="570037" y="100012"/>
                    </a:cubicBezTo>
                    <a:cubicBezTo>
                      <a:pt x="564989" y="98750"/>
                      <a:pt x="560651" y="98471"/>
                      <a:pt x="555750" y="96837"/>
                    </a:cubicBezTo>
                    <a:cubicBezTo>
                      <a:pt x="553046" y="95936"/>
                      <a:pt x="550606" y="94221"/>
                      <a:pt x="547812" y="93662"/>
                    </a:cubicBezTo>
                    <a:cubicBezTo>
                      <a:pt x="542597" y="92619"/>
                      <a:pt x="537214" y="92735"/>
                      <a:pt x="531937" y="92075"/>
                    </a:cubicBezTo>
                    <a:cubicBezTo>
                      <a:pt x="528743" y="91676"/>
                      <a:pt x="525611" y="90842"/>
                      <a:pt x="522412" y="90487"/>
                    </a:cubicBezTo>
                    <a:cubicBezTo>
                      <a:pt x="516079" y="89783"/>
                      <a:pt x="509712" y="89429"/>
                      <a:pt x="503362" y="88900"/>
                    </a:cubicBezTo>
                    <a:cubicBezTo>
                      <a:pt x="486427" y="84665"/>
                      <a:pt x="495135" y="86497"/>
                      <a:pt x="462087" y="84137"/>
                    </a:cubicBezTo>
                    <a:lnTo>
                      <a:pt x="439862" y="82550"/>
                    </a:lnTo>
                    <a:cubicBezTo>
                      <a:pt x="418166" y="83079"/>
                      <a:pt x="396438" y="82837"/>
                      <a:pt x="374775" y="84137"/>
                    </a:cubicBezTo>
                    <a:cubicBezTo>
                      <a:pt x="354564" y="85350"/>
                      <a:pt x="366603" y="86331"/>
                      <a:pt x="354137" y="90487"/>
                    </a:cubicBezTo>
                    <a:cubicBezTo>
                      <a:pt x="351577" y="91340"/>
                      <a:pt x="348818" y="91421"/>
                      <a:pt x="346200" y="92075"/>
                    </a:cubicBezTo>
                    <a:cubicBezTo>
                      <a:pt x="344576" y="92481"/>
                      <a:pt x="343025" y="93133"/>
                      <a:pt x="341437" y="93662"/>
                    </a:cubicBezTo>
                    <a:cubicBezTo>
                      <a:pt x="338262" y="95779"/>
                      <a:pt x="335654" y="99263"/>
                      <a:pt x="331912" y="100012"/>
                    </a:cubicBezTo>
                    <a:cubicBezTo>
                      <a:pt x="329266" y="100541"/>
                      <a:pt x="326593" y="100946"/>
                      <a:pt x="323975" y="101600"/>
                    </a:cubicBezTo>
                    <a:cubicBezTo>
                      <a:pt x="322351" y="102006"/>
                      <a:pt x="320815" y="102706"/>
                      <a:pt x="319212" y="103187"/>
                    </a:cubicBezTo>
                    <a:cubicBezTo>
                      <a:pt x="315522" y="104294"/>
                      <a:pt x="311804" y="105304"/>
                      <a:pt x="308100" y="106362"/>
                    </a:cubicBezTo>
                    <a:cubicBezTo>
                      <a:pt x="306512" y="107420"/>
                      <a:pt x="305091" y="108785"/>
                      <a:pt x="303337" y="109537"/>
                    </a:cubicBezTo>
                    <a:cubicBezTo>
                      <a:pt x="294614" y="113276"/>
                      <a:pt x="299259" y="108439"/>
                      <a:pt x="292225" y="114300"/>
                    </a:cubicBezTo>
                    <a:cubicBezTo>
                      <a:pt x="290500" y="115737"/>
                      <a:pt x="289167" y="117601"/>
                      <a:pt x="287462" y="119062"/>
                    </a:cubicBezTo>
                    <a:cubicBezTo>
                      <a:pt x="285453" y="120784"/>
                      <a:pt x="282983" y="121954"/>
                      <a:pt x="281112" y="123825"/>
                    </a:cubicBezTo>
                    <a:cubicBezTo>
                      <a:pt x="279241" y="125696"/>
                      <a:pt x="278503" y="128637"/>
                      <a:pt x="276350" y="130175"/>
                    </a:cubicBezTo>
                    <a:cubicBezTo>
                      <a:pt x="274575" y="131443"/>
                      <a:pt x="272117" y="131233"/>
                      <a:pt x="270000" y="131762"/>
                    </a:cubicBezTo>
                    <a:cubicBezTo>
                      <a:pt x="268412" y="133350"/>
                      <a:pt x="267186" y="135411"/>
                      <a:pt x="265237" y="136525"/>
                    </a:cubicBezTo>
                    <a:cubicBezTo>
                      <a:pt x="263343" y="137607"/>
                      <a:pt x="260881" y="137226"/>
                      <a:pt x="258887" y="138112"/>
                    </a:cubicBezTo>
                    <a:cubicBezTo>
                      <a:pt x="256067" y="139365"/>
                      <a:pt x="253667" y="141412"/>
                      <a:pt x="250950" y="142875"/>
                    </a:cubicBezTo>
                    <a:cubicBezTo>
                      <a:pt x="246783" y="145119"/>
                      <a:pt x="241986" y="146319"/>
                      <a:pt x="238250" y="149225"/>
                    </a:cubicBezTo>
                    <a:cubicBezTo>
                      <a:pt x="221946" y="161905"/>
                      <a:pt x="228757" y="156741"/>
                      <a:pt x="217612" y="165100"/>
                    </a:cubicBezTo>
                    <a:cubicBezTo>
                      <a:pt x="215495" y="166687"/>
                      <a:pt x="213133" y="167991"/>
                      <a:pt x="211262" y="169862"/>
                    </a:cubicBezTo>
                    <a:cubicBezTo>
                      <a:pt x="209145" y="171979"/>
                      <a:pt x="207307" y="174416"/>
                      <a:pt x="204912" y="176212"/>
                    </a:cubicBezTo>
                    <a:cubicBezTo>
                      <a:pt x="185478" y="190788"/>
                      <a:pt x="214804" y="163755"/>
                      <a:pt x="190625" y="185737"/>
                    </a:cubicBezTo>
                    <a:cubicBezTo>
                      <a:pt x="187303" y="188757"/>
                      <a:pt x="184437" y="192258"/>
                      <a:pt x="181100" y="195262"/>
                    </a:cubicBezTo>
                    <a:cubicBezTo>
                      <a:pt x="179133" y="197032"/>
                      <a:pt x="176621" y="198154"/>
                      <a:pt x="174750" y="200025"/>
                    </a:cubicBezTo>
                    <a:cubicBezTo>
                      <a:pt x="172879" y="201896"/>
                      <a:pt x="171858" y="204504"/>
                      <a:pt x="169987" y="206375"/>
                    </a:cubicBezTo>
                    <a:cubicBezTo>
                      <a:pt x="159472" y="216889"/>
                      <a:pt x="167518" y="205528"/>
                      <a:pt x="158875" y="215900"/>
                    </a:cubicBezTo>
                    <a:cubicBezTo>
                      <a:pt x="151334" y="224950"/>
                      <a:pt x="159319" y="216312"/>
                      <a:pt x="154112" y="225425"/>
                    </a:cubicBezTo>
                    <a:cubicBezTo>
                      <a:pt x="144933" y="241489"/>
                      <a:pt x="152378" y="218365"/>
                      <a:pt x="139825" y="247650"/>
                    </a:cubicBezTo>
                    <a:cubicBezTo>
                      <a:pt x="138237" y="251354"/>
                      <a:pt x="136948" y="255200"/>
                      <a:pt x="135062" y="258762"/>
                    </a:cubicBezTo>
                    <a:cubicBezTo>
                      <a:pt x="130556" y="267272"/>
                      <a:pt x="125905" y="272720"/>
                      <a:pt x="122362" y="280987"/>
                    </a:cubicBezTo>
                    <a:cubicBezTo>
                      <a:pt x="120117" y="286225"/>
                      <a:pt x="119173" y="292120"/>
                      <a:pt x="116012" y="296862"/>
                    </a:cubicBezTo>
                    <a:cubicBezTo>
                      <a:pt x="108272" y="308473"/>
                      <a:pt x="117724" y="293868"/>
                      <a:pt x="109662" y="307975"/>
                    </a:cubicBezTo>
                    <a:cubicBezTo>
                      <a:pt x="104554" y="316914"/>
                      <a:pt x="108110" y="308292"/>
                      <a:pt x="103312" y="319087"/>
                    </a:cubicBezTo>
                    <a:cubicBezTo>
                      <a:pt x="102155" y="321691"/>
                      <a:pt x="101342" y="324443"/>
                      <a:pt x="100137" y="327025"/>
                    </a:cubicBezTo>
                    <a:cubicBezTo>
                      <a:pt x="90002" y="348745"/>
                      <a:pt x="94482" y="336058"/>
                      <a:pt x="90612" y="347662"/>
                    </a:cubicBezTo>
                    <a:cubicBezTo>
                      <a:pt x="90083" y="352425"/>
                      <a:pt x="90029" y="357264"/>
                      <a:pt x="89025" y="361950"/>
                    </a:cubicBezTo>
                    <a:cubicBezTo>
                      <a:pt x="88428" y="364736"/>
                      <a:pt x="86824" y="367209"/>
                      <a:pt x="85850" y="369887"/>
                    </a:cubicBezTo>
                    <a:cubicBezTo>
                      <a:pt x="84706" y="373032"/>
                      <a:pt x="83918" y="376305"/>
                      <a:pt x="82675" y="379412"/>
                    </a:cubicBezTo>
                    <a:cubicBezTo>
                      <a:pt x="81796" y="381609"/>
                      <a:pt x="80432" y="383587"/>
                      <a:pt x="79500" y="385762"/>
                    </a:cubicBezTo>
                    <a:cubicBezTo>
                      <a:pt x="78841" y="387300"/>
                      <a:pt x="79095" y="389342"/>
                      <a:pt x="77912" y="390525"/>
                    </a:cubicBezTo>
                    <a:cubicBezTo>
                      <a:pt x="71061" y="397376"/>
                      <a:pt x="62995" y="398672"/>
                      <a:pt x="54100" y="401637"/>
                    </a:cubicBezTo>
                    <a:cubicBezTo>
                      <a:pt x="46692" y="398991"/>
                      <a:pt x="36595" y="399993"/>
                      <a:pt x="31875" y="393700"/>
                    </a:cubicBezTo>
                    <a:cubicBezTo>
                      <a:pt x="23412" y="382416"/>
                      <a:pt x="4515" y="310001"/>
                      <a:pt x="1712" y="300037"/>
                    </a:cubicBezTo>
                    <a:cubicBezTo>
                      <a:pt x="776" y="271000"/>
                      <a:pt x="-1623" y="228926"/>
                      <a:pt x="1712" y="200025"/>
                    </a:cubicBezTo>
                    <a:cubicBezTo>
                      <a:pt x="2962" y="189188"/>
                      <a:pt x="5119" y="178199"/>
                      <a:pt x="9650" y="168275"/>
                    </a:cubicBezTo>
                    <a:cubicBezTo>
                      <a:pt x="30613" y="122357"/>
                      <a:pt x="46269" y="113400"/>
                      <a:pt x="93787" y="87312"/>
                    </a:cubicBezTo>
                    <a:cubicBezTo>
                      <a:pt x="127191" y="68972"/>
                      <a:pt x="161949" y="53111"/>
                      <a:pt x="196975" y="38100"/>
                    </a:cubicBezTo>
                    <a:cubicBezTo>
                      <a:pt x="232129" y="23034"/>
                      <a:pt x="278844" y="8412"/>
                      <a:pt x="317625" y="4762"/>
                    </a:cubicBezTo>
                    <a:cubicBezTo>
                      <a:pt x="343445" y="2332"/>
                      <a:pt x="369490" y="3960"/>
                      <a:pt x="395412" y="3175"/>
                    </a:cubicBezTo>
                    <a:lnTo>
                      <a:pt x="474787" y="0"/>
                    </a:lnTo>
                    <a:cubicBezTo>
                      <a:pt x="484312" y="1058"/>
                      <a:pt x="494406" y="-237"/>
                      <a:pt x="503362" y="3175"/>
                    </a:cubicBezTo>
                    <a:cubicBezTo>
                      <a:pt x="528132" y="12611"/>
                      <a:pt x="554437" y="21131"/>
                      <a:pt x="574800" y="38100"/>
                    </a:cubicBezTo>
                    <a:cubicBezTo>
                      <a:pt x="581150" y="43392"/>
                      <a:pt x="587138" y="49151"/>
                      <a:pt x="593850" y="53975"/>
                    </a:cubicBezTo>
                    <a:cubicBezTo>
                      <a:pt x="618341" y="71578"/>
                      <a:pt x="618520" y="71072"/>
                      <a:pt x="638300" y="80962"/>
                    </a:cubicBezTo>
                    <a:cubicBezTo>
                      <a:pt x="641291" y="83954"/>
                      <a:pt x="649412" y="91454"/>
                      <a:pt x="649412" y="95250"/>
                    </a:cubicBezTo>
                    <a:lnTo>
                      <a:pt x="646237" y="114300"/>
                    </a:ln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Frihandsfigur: Form 22">
                <a:extLst>
                  <a:ext uri="{FF2B5EF4-FFF2-40B4-BE49-F238E27FC236}">
                    <a16:creationId xmlns:a16="http://schemas.microsoft.com/office/drawing/2014/main" id="{7DBA852B-E85D-4791-A925-7DCCFC1343E3}"/>
                  </a:ext>
                </a:extLst>
              </p:cNvPr>
              <p:cNvSpPr/>
              <p:nvPr/>
            </p:nvSpPr>
            <p:spPr>
              <a:xfrm>
                <a:off x="11172608" y="379413"/>
                <a:ext cx="291006" cy="493803"/>
              </a:xfrm>
              <a:custGeom>
                <a:avLst/>
                <a:gdLst>
                  <a:gd name="connsiteX0" fmla="*/ 124042 w 291006"/>
                  <a:gd name="connsiteY0" fmla="*/ 28575 h 493803"/>
                  <a:gd name="connsiteX1" fmla="*/ 124042 w 291006"/>
                  <a:gd name="connsiteY1" fmla="*/ 28575 h 493803"/>
                  <a:gd name="connsiteX2" fmla="*/ 124042 w 291006"/>
                  <a:gd name="connsiteY2" fmla="*/ 61912 h 493803"/>
                  <a:gd name="connsiteX3" fmla="*/ 122455 w 291006"/>
                  <a:gd name="connsiteY3" fmla="*/ 71437 h 493803"/>
                  <a:gd name="connsiteX4" fmla="*/ 119280 w 291006"/>
                  <a:gd name="connsiteY4" fmla="*/ 84137 h 493803"/>
                  <a:gd name="connsiteX5" fmla="*/ 116105 w 291006"/>
                  <a:gd name="connsiteY5" fmla="*/ 120650 h 493803"/>
                  <a:gd name="connsiteX6" fmla="*/ 112930 w 291006"/>
                  <a:gd name="connsiteY6" fmla="*/ 138112 h 493803"/>
                  <a:gd name="connsiteX7" fmla="*/ 111342 w 291006"/>
                  <a:gd name="connsiteY7" fmla="*/ 142875 h 493803"/>
                  <a:gd name="connsiteX8" fmla="*/ 114517 w 291006"/>
                  <a:gd name="connsiteY8" fmla="*/ 193675 h 493803"/>
                  <a:gd name="connsiteX9" fmla="*/ 117692 w 291006"/>
                  <a:gd name="connsiteY9" fmla="*/ 209550 h 493803"/>
                  <a:gd name="connsiteX10" fmla="*/ 119280 w 291006"/>
                  <a:gd name="connsiteY10" fmla="*/ 225425 h 493803"/>
                  <a:gd name="connsiteX11" fmla="*/ 124042 w 291006"/>
                  <a:gd name="connsiteY11" fmla="*/ 246062 h 493803"/>
                  <a:gd name="connsiteX12" fmla="*/ 127217 w 291006"/>
                  <a:gd name="connsiteY12" fmla="*/ 255587 h 493803"/>
                  <a:gd name="connsiteX13" fmla="*/ 131980 w 291006"/>
                  <a:gd name="connsiteY13" fmla="*/ 271462 h 493803"/>
                  <a:gd name="connsiteX14" fmla="*/ 133567 w 291006"/>
                  <a:gd name="connsiteY14" fmla="*/ 277812 h 493803"/>
                  <a:gd name="connsiteX15" fmla="*/ 135155 w 291006"/>
                  <a:gd name="connsiteY15" fmla="*/ 282575 h 493803"/>
                  <a:gd name="connsiteX16" fmla="*/ 138330 w 291006"/>
                  <a:gd name="connsiteY16" fmla="*/ 295275 h 493803"/>
                  <a:gd name="connsiteX17" fmla="*/ 141505 w 291006"/>
                  <a:gd name="connsiteY17" fmla="*/ 303212 h 493803"/>
                  <a:gd name="connsiteX18" fmla="*/ 146267 w 291006"/>
                  <a:gd name="connsiteY18" fmla="*/ 319087 h 493803"/>
                  <a:gd name="connsiteX19" fmla="*/ 149442 w 291006"/>
                  <a:gd name="connsiteY19" fmla="*/ 323850 h 493803"/>
                  <a:gd name="connsiteX20" fmla="*/ 158967 w 291006"/>
                  <a:gd name="connsiteY20" fmla="*/ 339725 h 493803"/>
                  <a:gd name="connsiteX21" fmla="*/ 163730 w 291006"/>
                  <a:gd name="connsiteY21" fmla="*/ 342900 h 493803"/>
                  <a:gd name="connsiteX22" fmla="*/ 165317 w 291006"/>
                  <a:gd name="connsiteY22" fmla="*/ 349250 h 493803"/>
                  <a:gd name="connsiteX23" fmla="*/ 171667 w 291006"/>
                  <a:gd name="connsiteY23" fmla="*/ 354012 h 493803"/>
                  <a:gd name="connsiteX24" fmla="*/ 181192 w 291006"/>
                  <a:gd name="connsiteY24" fmla="*/ 363537 h 493803"/>
                  <a:gd name="connsiteX25" fmla="*/ 185955 w 291006"/>
                  <a:gd name="connsiteY25" fmla="*/ 369887 h 493803"/>
                  <a:gd name="connsiteX26" fmla="*/ 192305 w 291006"/>
                  <a:gd name="connsiteY26" fmla="*/ 376237 h 493803"/>
                  <a:gd name="connsiteX27" fmla="*/ 195480 w 291006"/>
                  <a:gd name="connsiteY27" fmla="*/ 381000 h 493803"/>
                  <a:gd name="connsiteX28" fmla="*/ 200242 w 291006"/>
                  <a:gd name="connsiteY28" fmla="*/ 385762 h 493803"/>
                  <a:gd name="connsiteX29" fmla="*/ 206592 w 291006"/>
                  <a:gd name="connsiteY29" fmla="*/ 395287 h 493803"/>
                  <a:gd name="connsiteX30" fmla="*/ 212942 w 291006"/>
                  <a:gd name="connsiteY30" fmla="*/ 403225 h 493803"/>
                  <a:gd name="connsiteX31" fmla="*/ 217705 w 291006"/>
                  <a:gd name="connsiteY31" fmla="*/ 407987 h 493803"/>
                  <a:gd name="connsiteX32" fmla="*/ 222467 w 291006"/>
                  <a:gd name="connsiteY32" fmla="*/ 414337 h 493803"/>
                  <a:gd name="connsiteX33" fmla="*/ 228817 w 291006"/>
                  <a:gd name="connsiteY33" fmla="*/ 417512 h 493803"/>
                  <a:gd name="connsiteX34" fmla="*/ 238342 w 291006"/>
                  <a:gd name="connsiteY34" fmla="*/ 427037 h 493803"/>
                  <a:gd name="connsiteX35" fmla="*/ 243105 w 291006"/>
                  <a:gd name="connsiteY35" fmla="*/ 431800 h 493803"/>
                  <a:gd name="connsiteX36" fmla="*/ 257392 w 291006"/>
                  <a:gd name="connsiteY36" fmla="*/ 441325 h 493803"/>
                  <a:gd name="connsiteX37" fmla="*/ 260567 w 291006"/>
                  <a:gd name="connsiteY37" fmla="*/ 446087 h 493803"/>
                  <a:gd name="connsiteX38" fmla="*/ 270092 w 291006"/>
                  <a:gd name="connsiteY38" fmla="*/ 454025 h 493803"/>
                  <a:gd name="connsiteX39" fmla="*/ 289142 w 291006"/>
                  <a:gd name="connsiteY39" fmla="*/ 474662 h 493803"/>
                  <a:gd name="connsiteX40" fmla="*/ 290730 w 291006"/>
                  <a:gd name="connsiteY40" fmla="*/ 484187 h 493803"/>
                  <a:gd name="connsiteX41" fmla="*/ 284380 w 291006"/>
                  <a:gd name="connsiteY41" fmla="*/ 488950 h 493803"/>
                  <a:gd name="connsiteX42" fmla="*/ 265330 w 291006"/>
                  <a:gd name="connsiteY42" fmla="*/ 493712 h 493803"/>
                  <a:gd name="connsiteX43" fmla="*/ 236755 w 291006"/>
                  <a:gd name="connsiteY43" fmla="*/ 492125 h 493803"/>
                  <a:gd name="connsiteX44" fmla="*/ 170080 w 291006"/>
                  <a:gd name="connsiteY44" fmla="*/ 449262 h 493803"/>
                  <a:gd name="connsiteX45" fmla="*/ 76417 w 291006"/>
                  <a:gd name="connsiteY45" fmla="*/ 354012 h 493803"/>
                  <a:gd name="connsiteX46" fmla="*/ 27205 w 291006"/>
                  <a:gd name="connsiteY46" fmla="*/ 280987 h 493803"/>
                  <a:gd name="connsiteX47" fmla="*/ 6567 w 291006"/>
                  <a:gd name="connsiteY47" fmla="*/ 227012 h 493803"/>
                  <a:gd name="connsiteX48" fmla="*/ 217 w 291006"/>
                  <a:gd name="connsiteY48" fmla="*/ 152400 h 493803"/>
                  <a:gd name="connsiteX49" fmla="*/ 8155 w 291006"/>
                  <a:gd name="connsiteY49" fmla="*/ 85725 h 493803"/>
                  <a:gd name="connsiteX50" fmla="*/ 17680 w 291006"/>
                  <a:gd name="connsiteY50" fmla="*/ 57150 h 493803"/>
                  <a:gd name="connsiteX51" fmla="*/ 54192 w 291006"/>
                  <a:gd name="connsiteY51" fmla="*/ 4762 h 493803"/>
                  <a:gd name="connsiteX52" fmla="*/ 60542 w 291006"/>
                  <a:gd name="connsiteY52" fmla="*/ 1587 h 493803"/>
                  <a:gd name="connsiteX53" fmla="*/ 68480 w 291006"/>
                  <a:gd name="connsiteY53" fmla="*/ 0 h 493803"/>
                  <a:gd name="connsiteX54" fmla="*/ 90705 w 291006"/>
                  <a:gd name="connsiteY54" fmla="*/ 4762 h 493803"/>
                  <a:gd name="connsiteX55" fmla="*/ 97055 w 291006"/>
                  <a:gd name="connsiteY55" fmla="*/ 9525 h 493803"/>
                  <a:gd name="connsiteX56" fmla="*/ 103405 w 291006"/>
                  <a:gd name="connsiteY56" fmla="*/ 11112 h 493803"/>
                  <a:gd name="connsiteX57" fmla="*/ 124042 w 291006"/>
                  <a:gd name="connsiteY57" fmla="*/ 28575 h 49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1006" h="493803">
                    <a:moveTo>
                      <a:pt x="124042" y="28575"/>
                    </a:moveTo>
                    <a:lnTo>
                      <a:pt x="124042" y="28575"/>
                    </a:lnTo>
                    <a:cubicBezTo>
                      <a:pt x="125760" y="50903"/>
                      <a:pt x="126608" y="43950"/>
                      <a:pt x="124042" y="61912"/>
                    </a:cubicBezTo>
                    <a:cubicBezTo>
                      <a:pt x="123587" y="65098"/>
                      <a:pt x="123129" y="68290"/>
                      <a:pt x="122455" y="71437"/>
                    </a:cubicBezTo>
                    <a:cubicBezTo>
                      <a:pt x="121541" y="75704"/>
                      <a:pt x="119280" y="84137"/>
                      <a:pt x="119280" y="84137"/>
                    </a:cubicBezTo>
                    <a:cubicBezTo>
                      <a:pt x="117793" y="107926"/>
                      <a:pt x="118744" y="103497"/>
                      <a:pt x="116105" y="120650"/>
                    </a:cubicBezTo>
                    <a:cubicBezTo>
                      <a:pt x="115541" y="124316"/>
                      <a:pt x="113918" y="134161"/>
                      <a:pt x="112930" y="138112"/>
                    </a:cubicBezTo>
                    <a:cubicBezTo>
                      <a:pt x="112524" y="139736"/>
                      <a:pt x="111871" y="141287"/>
                      <a:pt x="111342" y="142875"/>
                    </a:cubicBezTo>
                    <a:cubicBezTo>
                      <a:pt x="112820" y="178346"/>
                      <a:pt x="111450" y="170675"/>
                      <a:pt x="114517" y="193675"/>
                    </a:cubicBezTo>
                    <a:cubicBezTo>
                      <a:pt x="116138" y="205832"/>
                      <a:pt x="115013" y="201511"/>
                      <a:pt x="117692" y="209550"/>
                    </a:cubicBezTo>
                    <a:cubicBezTo>
                      <a:pt x="118221" y="214842"/>
                      <a:pt x="118577" y="220154"/>
                      <a:pt x="119280" y="225425"/>
                    </a:cubicBezTo>
                    <a:cubicBezTo>
                      <a:pt x="119840" y="229626"/>
                      <a:pt x="123257" y="243707"/>
                      <a:pt x="124042" y="246062"/>
                    </a:cubicBezTo>
                    <a:cubicBezTo>
                      <a:pt x="125100" y="249237"/>
                      <a:pt x="126405" y="252340"/>
                      <a:pt x="127217" y="255587"/>
                    </a:cubicBezTo>
                    <a:cubicBezTo>
                      <a:pt x="130881" y="270239"/>
                      <a:pt x="126176" y="252113"/>
                      <a:pt x="131980" y="271462"/>
                    </a:cubicBezTo>
                    <a:cubicBezTo>
                      <a:pt x="132607" y="273552"/>
                      <a:pt x="132968" y="275714"/>
                      <a:pt x="133567" y="277812"/>
                    </a:cubicBezTo>
                    <a:cubicBezTo>
                      <a:pt x="134027" y="279421"/>
                      <a:pt x="134715" y="280960"/>
                      <a:pt x="135155" y="282575"/>
                    </a:cubicBezTo>
                    <a:cubicBezTo>
                      <a:pt x="136303" y="286785"/>
                      <a:pt x="137047" y="291104"/>
                      <a:pt x="138330" y="295275"/>
                    </a:cubicBezTo>
                    <a:cubicBezTo>
                      <a:pt x="139168" y="297998"/>
                      <a:pt x="140604" y="300509"/>
                      <a:pt x="141505" y="303212"/>
                    </a:cubicBezTo>
                    <a:cubicBezTo>
                      <a:pt x="144585" y="312454"/>
                      <a:pt x="141356" y="308037"/>
                      <a:pt x="146267" y="319087"/>
                    </a:cubicBezTo>
                    <a:cubicBezTo>
                      <a:pt x="147042" y="320831"/>
                      <a:pt x="148495" y="322193"/>
                      <a:pt x="149442" y="323850"/>
                    </a:cubicBezTo>
                    <a:cubicBezTo>
                      <a:pt x="153537" y="331017"/>
                      <a:pt x="152572" y="332417"/>
                      <a:pt x="158967" y="339725"/>
                    </a:cubicBezTo>
                    <a:cubicBezTo>
                      <a:pt x="160224" y="341161"/>
                      <a:pt x="162142" y="341842"/>
                      <a:pt x="163730" y="342900"/>
                    </a:cubicBezTo>
                    <a:cubicBezTo>
                      <a:pt x="164259" y="345017"/>
                      <a:pt x="164049" y="347475"/>
                      <a:pt x="165317" y="349250"/>
                    </a:cubicBezTo>
                    <a:cubicBezTo>
                      <a:pt x="166855" y="351403"/>
                      <a:pt x="169700" y="352242"/>
                      <a:pt x="171667" y="354012"/>
                    </a:cubicBezTo>
                    <a:cubicBezTo>
                      <a:pt x="175005" y="357016"/>
                      <a:pt x="178188" y="360200"/>
                      <a:pt x="181192" y="363537"/>
                    </a:cubicBezTo>
                    <a:cubicBezTo>
                      <a:pt x="182962" y="365504"/>
                      <a:pt x="184213" y="367896"/>
                      <a:pt x="185955" y="369887"/>
                    </a:cubicBezTo>
                    <a:cubicBezTo>
                      <a:pt x="187926" y="372140"/>
                      <a:pt x="190357" y="373964"/>
                      <a:pt x="192305" y="376237"/>
                    </a:cubicBezTo>
                    <a:cubicBezTo>
                      <a:pt x="193547" y="377686"/>
                      <a:pt x="194259" y="379534"/>
                      <a:pt x="195480" y="381000"/>
                    </a:cubicBezTo>
                    <a:cubicBezTo>
                      <a:pt x="196917" y="382725"/>
                      <a:pt x="198864" y="383990"/>
                      <a:pt x="200242" y="385762"/>
                    </a:cubicBezTo>
                    <a:cubicBezTo>
                      <a:pt x="202585" y="388774"/>
                      <a:pt x="204208" y="392307"/>
                      <a:pt x="206592" y="395287"/>
                    </a:cubicBezTo>
                    <a:cubicBezTo>
                      <a:pt x="208709" y="397933"/>
                      <a:pt x="210711" y="400675"/>
                      <a:pt x="212942" y="403225"/>
                    </a:cubicBezTo>
                    <a:cubicBezTo>
                      <a:pt x="214420" y="404915"/>
                      <a:pt x="216244" y="406282"/>
                      <a:pt x="217705" y="407987"/>
                    </a:cubicBezTo>
                    <a:cubicBezTo>
                      <a:pt x="219427" y="409996"/>
                      <a:pt x="220458" y="412615"/>
                      <a:pt x="222467" y="414337"/>
                    </a:cubicBezTo>
                    <a:cubicBezTo>
                      <a:pt x="224264" y="415877"/>
                      <a:pt x="226700" y="416454"/>
                      <a:pt x="228817" y="417512"/>
                    </a:cubicBezTo>
                    <a:cubicBezTo>
                      <a:pt x="237945" y="429681"/>
                      <a:pt x="229057" y="419299"/>
                      <a:pt x="238342" y="427037"/>
                    </a:cubicBezTo>
                    <a:cubicBezTo>
                      <a:pt x="240067" y="428474"/>
                      <a:pt x="241309" y="430453"/>
                      <a:pt x="243105" y="431800"/>
                    </a:cubicBezTo>
                    <a:cubicBezTo>
                      <a:pt x="249156" y="436338"/>
                      <a:pt x="252137" y="436070"/>
                      <a:pt x="257392" y="441325"/>
                    </a:cubicBezTo>
                    <a:cubicBezTo>
                      <a:pt x="258741" y="442674"/>
                      <a:pt x="259218" y="444738"/>
                      <a:pt x="260567" y="446087"/>
                    </a:cubicBezTo>
                    <a:cubicBezTo>
                      <a:pt x="263489" y="449009"/>
                      <a:pt x="267063" y="451213"/>
                      <a:pt x="270092" y="454025"/>
                    </a:cubicBezTo>
                    <a:cubicBezTo>
                      <a:pt x="281833" y="464928"/>
                      <a:pt x="280950" y="464423"/>
                      <a:pt x="289142" y="474662"/>
                    </a:cubicBezTo>
                    <a:cubicBezTo>
                      <a:pt x="289671" y="477837"/>
                      <a:pt x="291748" y="481133"/>
                      <a:pt x="290730" y="484187"/>
                    </a:cubicBezTo>
                    <a:cubicBezTo>
                      <a:pt x="289893" y="486697"/>
                      <a:pt x="286857" y="488021"/>
                      <a:pt x="284380" y="488950"/>
                    </a:cubicBezTo>
                    <a:cubicBezTo>
                      <a:pt x="278251" y="491248"/>
                      <a:pt x="271680" y="492125"/>
                      <a:pt x="265330" y="493712"/>
                    </a:cubicBezTo>
                    <a:cubicBezTo>
                      <a:pt x="255805" y="493183"/>
                      <a:pt x="245849" y="495008"/>
                      <a:pt x="236755" y="492125"/>
                    </a:cubicBezTo>
                    <a:cubicBezTo>
                      <a:pt x="213500" y="484752"/>
                      <a:pt x="188048" y="465157"/>
                      <a:pt x="170080" y="449262"/>
                    </a:cubicBezTo>
                    <a:cubicBezTo>
                      <a:pt x="132759" y="416248"/>
                      <a:pt x="107802" y="391816"/>
                      <a:pt x="76417" y="354012"/>
                    </a:cubicBezTo>
                    <a:cubicBezTo>
                      <a:pt x="57717" y="331487"/>
                      <a:pt x="40595" y="307098"/>
                      <a:pt x="27205" y="280987"/>
                    </a:cubicBezTo>
                    <a:cubicBezTo>
                      <a:pt x="20445" y="267806"/>
                      <a:pt x="11499" y="240986"/>
                      <a:pt x="6567" y="227012"/>
                    </a:cubicBezTo>
                    <a:cubicBezTo>
                      <a:pt x="3939" y="205989"/>
                      <a:pt x="-1108" y="173939"/>
                      <a:pt x="217" y="152400"/>
                    </a:cubicBezTo>
                    <a:cubicBezTo>
                      <a:pt x="1592" y="130060"/>
                      <a:pt x="4119" y="107740"/>
                      <a:pt x="8155" y="85725"/>
                    </a:cubicBezTo>
                    <a:cubicBezTo>
                      <a:pt x="9966" y="75849"/>
                      <a:pt x="13446" y="66254"/>
                      <a:pt x="17680" y="57150"/>
                    </a:cubicBezTo>
                    <a:cubicBezTo>
                      <a:pt x="31050" y="28405"/>
                      <a:pt x="33602" y="20601"/>
                      <a:pt x="54192" y="4762"/>
                    </a:cubicBezTo>
                    <a:cubicBezTo>
                      <a:pt x="56068" y="3319"/>
                      <a:pt x="58297" y="2335"/>
                      <a:pt x="60542" y="1587"/>
                    </a:cubicBezTo>
                    <a:cubicBezTo>
                      <a:pt x="63102" y="734"/>
                      <a:pt x="65834" y="529"/>
                      <a:pt x="68480" y="0"/>
                    </a:cubicBezTo>
                    <a:cubicBezTo>
                      <a:pt x="75888" y="1587"/>
                      <a:pt x="83517" y="2366"/>
                      <a:pt x="90705" y="4762"/>
                    </a:cubicBezTo>
                    <a:cubicBezTo>
                      <a:pt x="93215" y="5599"/>
                      <a:pt x="94688" y="8342"/>
                      <a:pt x="97055" y="9525"/>
                    </a:cubicBezTo>
                    <a:cubicBezTo>
                      <a:pt x="99006" y="10501"/>
                      <a:pt x="101288" y="10583"/>
                      <a:pt x="103405" y="11112"/>
                    </a:cubicBezTo>
                    <a:cubicBezTo>
                      <a:pt x="109152" y="14943"/>
                      <a:pt x="120602" y="25664"/>
                      <a:pt x="124042" y="28575"/>
                    </a:cubicBez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ED27FD8-481D-4314-BBD9-FA81A6BD78E7}"/>
                  </a:ext>
                </a:extLst>
              </p:cNvPr>
              <p:cNvSpPr/>
              <p:nvPr/>
            </p:nvSpPr>
            <p:spPr>
              <a:xfrm>
                <a:off x="11797047" y="144459"/>
                <a:ext cx="288589" cy="655637"/>
              </a:xfrm>
              <a:custGeom>
                <a:avLst/>
                <a:gdLst>
                  <a:gd name="connsiteX0" fmla="*/ 2839 w 288589"/>
                  <a:gd name="connsiteY0" fmla="*/ 28575 h 655637"/>
                  <a:gd name="connsiteX1" fmla="*/ 2839 w 288589"/>
                  <a:gd name="connsiteY1" fmla="*/ 28575 h 655637"/>
                  <a:gd name="connsiteX2" fmla="*/ 25064 w 288589"/>
                  <a:gd name="connsiteY2" fmla="*/ 39687 h 655637"/>
                  <a:gd name="connsiteX3" fmla="*/ 26652 w 288589"/>
                  <a:gd name="connsiteY3" fmla="*/ 44450 h 655637"/>
                  <a:gd name="connsiteX4" fmla="*/ 36177 w 288589"/>
                  <a:gd name="connsiteY4" fmla="*/ 50800 h 655637"/>
                  <a:gd name="connsiteX5" fmla="*/ 44114 w 288589"/>
                  <a:gd name="connsiteY5" fmla="*/ 57150 h 655637"/>
                  <a:gd name="connsiteX6" fmla="*/ 53639 w 288589"/>
                  <a:gd name="connsiteY6" fmla="*/ 66675 h 655637"/>
                  <a:gd name="connsiteX7" fmla="*/ 66339 w 288589"/>
                  <a:gd name="connsiteY7" fmla="*/ 76200 h 655637"/>
                  <a:gd name="connsiteX8" fmla="*/ 71102 w 288589"/>
                  <a:gd name="connsiteY8" fmla="*/ 80962 h 655637"/>
                  <a:gd name="connsiteX9" fmla="*/ 79039 w 288589"/>
                  <a:gd name="connsiteY9" fmla="*/ 87312 h 655637"/>
                  <a:gd name="connsiteX10" fmla="*/ 86977 w 288589"/>
                  <a:gd name="connsiteY10" fmla="*/ 95250 h 655637"/>
                  <a:gd name="connsiteX11" fmla="*/ 96502 w 288589"/>
                  <a:gd name="connsiteY11" fmla="*/ 104775 h 655637"/>
                  <a:gd name="connsiteX12" fmla="*/ 106027 w 288589"/>
                  <a:gd name="connsiteY12" fmla="*/ 112712 h 655637"/>
                  <a:gd name="connsiteX13" fmla="*/ 110789 w 288589"/>
                  <a:gd name="connsiteY13" fmla="*/ 119062 h 655637"/>
                  <a:gd name="connsiteX14" fmla="*/ 117139 w 288589"/>
                  <a:gd name="connsiteY14" fmla="*/ 122237 h 655637"/>
                  <a:gd name="connsiteX15" fmla="*/ 125077 w 288589"/>
                  <a:gd name="connsiteY15" fmla="*/ 130175 h 655637"/>
                  <a:gd name="connsiteX16" fmla="*/ 131427 w 288589"/>
                  <a:gd name="connsiteY16" fmla="*/ 138112 h 655637"/>
                  <a:gd name="connsiteX17" fmla="*/ 136189 w 288589"/>
                  <a:gd name="connsiteY17" fmla="*/ 142875 h 655637"/>
                  <a:gd name="connsiteX18" fmla="*/ 139364 w 288589"/>
                  <a:gd name="connsiteY18" fmla="*/ 147637 h 655637"/>
                  <a:gd name="connsiteX19" fmla="*/ 145714 w 288589"/>
                  <a:gd name="connsiteY19" fmla="*/ 150812 h 655637"/>
                  <a:gd name="connsiteX20" fmla="*/ 150477 w 288589"/>
                  <a:gd name="connsiteY20" fmla="*/ 157162 h 655637"/>
                  <a:gd name="connsiteX21" fmla="*/ 156827 w 288589"/>
                  <a:gd name="connsiteY21" fmla="*/ 166687 h 655637"/>
                  <a:gd name="connsiteX22" fmla="*/ 161589 w 288589"/>
                  <a:gd name="connsiteY22" fmla="*/ 171450 h 655637"/>
                  <a:gd name="connsiteX23" fmla="*/ 163177 w 288589"/>
                  <a:gd name="connsiteY23" fmla="*/ 177800 h 655637"/>
                  <a:gd name="connsiteX24" fmla="*/ 169527 w 288589"/>
                  <a:gd name="connsiteY24" fmla="*/ 187325 h 655637"/>
                  <a:gd name="connsiteX25" fmla="*/ 174289 w 288589"/>
                  <a:gd name="connsiteY25" fmla="*/ 195262 h 655637"/>
                  <a:gd name="connsiteX26" fmla="*/ 182227 w 288589"/>
                  <a:gd name="connsiteY26" fmla="*/ 211137 h 655637"/>
                  <a:gd name="connsiteX27" fmla="*/ 183814 w 288589"/>
                  <a:gd name="connsiteY27" fmla="*/ 215900 h 655637"/>
                  <a:gd name="connsiteX28" fmla="*/ 186989 w 288589"/>
                  <a:gd name="connsiteY28" fmla="*/ 220662 h 655637"/>
                  <a:gd name="connsiteX29" fmla="*/ 191752 w 288589"/>
                  <a:gd name="connsiteY29" fmla="*/ 231775 h 655637"/>
                  <a:gd name="connsiteX30" fmla="*/ 196514 w 288589"/>
                  <a:gd name="connsiteY30" fmla="*/ 238125 h 655637"/>
                  <a:gd name="connsiteX31" fmla="*/ 199689 w 288589"/>
                  <a:gd name="connsiteY31" fmla="*/ 242887 h 655637"/>
                  <a:gd name="connsiteX32" fmla="*/ 202864 w 288589"/>
                  <a:gd name="connsiteY32" fmla="*/ 254000 h 655637"/>
                  <a:gd name="connsiteX33" fmla="*/ 206039 w 288589"/>
                  <a:gd name="connsiteY33" fmla="*/ 260350 h 655637"/>
                  <a:gd name="connsiteX34" fmla="*/ 207627 w 288589"/>
                  <a:gd name="connsiteY34" fmla="*/ 266700 h 655637"/>
                  <a:gd name="connsiteX35" fmla="*/ 210802 w 288589"/>
                  <a:gd name="connsiteY35" fmla="*/ 276225 h 655637"/>
                  <a:gd name="connsiteX36" fmla="*/ 212389 w 288589"/>
                  <a:gd name="connsiteY36" fmla="*/ 285750 h 655637"/>
                  <a:gd name="connsiteX37" fmla="*/ 213977 w 288589"/>
                  <a:gd name="connsiteY37" fmla="*/ 298450 h 655637"/>
                  <a:gd name="connsiteX38" fmla="*/ 217152 w 288589"/>
                  <a:gd name="connsiteY38" fmla="*/ 307975 h 655637"/>
                  <a:gd name="connsiteX39" fmla="*/ 218739 w 288589"/>
                  <a:gd name="connsiteY39" fmla="*/ 317500 h 655637"/>
                  <a:gd name="connsiteX40" fmla="*/ 220327 w 288589"/>
                  <a:gd name="connsiteY40" fmla="*/ 325437 h 655637"/>
                  <a:gd name="connsiteX41" fmla="*/ 221914 w 288589"/>
                  <a:gd name="connsiteY41" fmla="*/ 358775 h 655637"/>
                  <a:gd name="connsiteX42" fmla="*/ 220327 w 288589"/>
                  <a:gd name="connsiteY42" fmla="*/ 406400 h 655637"/>
                  <a:gd name="connsiteX43" fmla="*/ 218739 w 288589"/>
                  <a:gd name="connsiteY43" fmla="*/ 419100 h 655637"/>
                  <a:gd name="connsiteX44" fmla="*/ 217152 w 288589"/>
                  <a:gd name="connsiteY44" fmla="*/ 438150 h 655637"/>
                  <a:gd name="connsiteX45" fmla="*/ 212389 w 288589"/>
                  <a:gd name="connsiteY45" fmla="*/ 481012 h 655637"/>
                  <a:gd name="connsiteX46" fmla="*/ 206039 w 288589"/>
                  <a:gd name="connsiteY46" fmla="*/ 503237 h 655637"/>
                  <a:gd name="connsiteX47" fmla="*/ 199689 w 288589"/>
                  <a:gd name="connsiteY47" fmla="*/ 522287 h 655637"/>
                  <a:gd name="connsiteX48" fmla="*/ 193339 w 288589"/>
                  <a:gd name="connsiteY48" fmla="*/ 541337 h 655637"/>
                  <a:gd name="connsiteX49" fmla="*/ 191752 w 288589"/>
                  <a:gd name="connsiteY49" fmla="*/ 546100 h 655637"/>
                  <a:gd name="connsiteX50" fmla="*/ 183814 w 288589"/>
                  <a:gd name="connsiteY50" fmla="*/ 555625 h 655637"/>
                  <a:gd name="connsiteX51" fmla="*/ 179052 w 288589"/>
                  <a:gd name="connsiteY51" fmla="*/ 558800 h 655637"/>
                  <a:gd name="connsiteX52" fmla="*/ 175877 w 288589"/>
                  <a:gd name="connsiteY52" fmla="*/ 563562 h 655637"/>
                  <a:gd name="connsiteX53" fmla="*/ 167939 w 288589"/>
                  <a:gd name="connsiteY53" fmla="*/ 579437 h 655637"/>
                  <a:gd name="connsiteX54" fmla="*/ 166352 w 288589"/>
                  <a:gd name="connsiteY54" fmla="*/ 585787 h 655637"/>
                  <a:gd name="connsiteX55" fmla="*/ 161589 w 288589"/>
                  <a:gd name="connsiteY55" fmla="*/ 590550 h 655637"/>
                  <a:gd name="connsiteX56" fmla="*/ 156827 w 288589"/>
                  <a:gd name="connsiteY56" fmla="*/ 596900 h 655637"/>
                  <a:gd name="connsiteX57" fmla="*/ 153652 w 288589"/>
                  <a:gd name="connsiteY57" fmla="*/ 604837 h 655637"/>
                  <a:gd name="connsiteX58" fmla="*/ 148889 w 288589"/>
                  <a:gd name="connsiteY58" fmla="*/ 612775 h 655637"/>
                  <a:gd name="connsiteX59" fmla="*/ 145714 w 288589"/>
                  <a:gd name="connsiteY59" fmla="*/ 622300 h 655637"/>
                  <a:gd name="connsiteX60" fmla="*/ 140952 w 288589"/>
                  <a:gd name="connsiteY60" fmla="*/ 639762 h 655637"/>
                  <a:gd name="connsiteX61" fmla="*/ 139364 w 288589"/>
                  <a:gd name="connsiteY61" fmla="*/ 647700 h 655637"/>
                  <a:gd name="connsiteX62" fmla="*/ 140952 w 288589"/>
                  <a:gd name="connsiteY62" fmla="*/ 654050 h 655637"/>
                  <a:gd name="connsiteX63" fmla="*/ 145714 w 288589"/>
                  <a:gd name="connsiteY63" fmla="*/ 655637 h 655637"/>
                  <a:gd name="connsiteX64" fmla="*/ 175877 w 288589"/>
                  <a:gd name="connsiteY64" fmla="*/ 654050 h 655637"/>
                  <a:gd name="connsiteX65" fmla="*/ 188577 w 288589"/>
                  <a:gd name="connsiteY65" fmla="*/ 649287 h 655637"/>
                  <a:gd name="connsiteX66" fmla="*/ 217152 w 288589"/>
                  <a:gd name="connsiteY66" fmla="*/ 622300 h 655637"/>
                  <a:gd name="connsiteX67" fmla="*/ 244139 w 288589"/>
                  <a:gd name="connsiteY67" fmla="*/ 576262 h 655637"/>
                  <a:gd name="connsiteX68" fmla="*/ 274302 w 288589"/>
                  <a:gd name="connsiteY68" fmla="*/ 476250 h 655637"/>
                  <a:gd name="connsiteX69" fmla="*/ 288589 w 288589"/>
                  <a:gd name="connsiteY69" fmla="*/ 347662 h 655637"/>
                  <a:gd name="connsiteX70" fmla="*/ 269539 w 288589"/>
                  <a:gd name="connsiteY70" fmla="*/ 203200 h 655637"/>
                  <a:gd name="connsiteX71" fmla="*/ 250489 w 288589"/>
                  <a:gd name="connsiteY71" fmla="*/ 169862 h 655637"/>
                  <a:gd name="connsiteX72" fmla="*/ 193339 w 288589"/>
                  <a:gd name="connsiteY72" fmla="*/ 111125 h 655637"/>
                  <a:gd name="connsiteX73" fmla="*/ 174289 w 288589"/>
                  <a:gd name="connsiteY73" fmla="*/ 90487 h 655637"/>
                  <a:gd name="connsiteX74" fmla="*/ 129839 w 288589"/>
                  <a:gd name="connsiteY74" fmla="*/ 55562 h 655637"/>
                  <a:gd name="connsiteX75" fmla="*/ 112377 w 288589"/>
                  <a:gd name="connsiteY75" fmla="*/ 42862 h 655637"/>
                  <a:gd name="connsiteX76" fmla="*/ 79039 w 288589"/>
                  <a:gd name="connsiteY76" fmla="*/ 22225 h 655637"/>
                  <a:gd name="connsiteX77" fmla="*/ 59989 w 288589"/>
                  <a:gd name="connsiteY77" fmla="*/ 9525 h 655637"/>
                  <a:gd name="connsiteX78" fmla="*/ 40939 w 288589"/>
                  <a:gd name="connsiteY78" fmla="*/ 3175 h 655637"/>
                  <a:gd name="connsiteX79" fmla="*/ 1252 w 288589"/>
                  <a:gd name="connsiteY79" fmla="*/ 0 h 655637"/>
                  <a:gd name="connsiteX80" fmla="*/ 2839 w 288589"/>
                  <a:gd name="connsiteY80" fmla="*/ 28575 h 6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8589" h="655637">
                    <a:moveTo>
                      <a:pt x="2839" y="28575"/>
                    </a:moveTo>
                    <a:lnTo>
                      <a:pt x="2839" y="28575"/>
                    </a:lnTo>
                    <a:cubicBezTo>
                      <a:pt x="10247" y="32279"/>
                      <a:pt x="18172" y="35093"/>
                      <a:pt x="25064" y="39687"/>
                    </a:cubicBezTo>
                    <a:cubicBezTo>
                      <a:pt x="26457" y="40615"/>
                      <a:pt x="25469" y="43267"/>
                      <a:pt x="26652" y="44450"/>
                    </a:cubicBezTo>
                    <a:cubicBezTo>
                      <a:pt x="29350" y="47148"/>
                      <a:pt x="33197" y="48416"/>
                      <a:pt x="36177" y="50800"/>
                    </a:cubicBezTo>
                    <a:cubicBezTo>
                      <a:pt x="38823" y="52917"/>
                      <a:pt x="41607" y="54871"/>
                      <a:pt x="44114" y="57150"/>
                    </a:cubicBezTo>
                    <a:cubicBezTo>
                      <a:pt x="47436" y="60170"/>
                      <a:pt x="50047" y="63981"/>
                      <a:pt x="53639" y="66675"/>
                    </a:cubicBezTo>
                    <a:cubicBezTo>
                      <a:pt x="57872" y="69850"/>
                      <a:pt x="62597" y="72459"/>
                      <a:pt x="66339" y="76200"/>
                    </a:cubicBezTo>
                    <a:cubicBezTo>
                      <a:pt x="67927" y="77787"/>
                      <a:pt x="69412" y="79484"/>
                      <a:pt x="71102" y="80962"/>
                    </a:cubicBezTo>
                    <a:cubicBezTo>
                      <a:pt x="73652" y="83193"/>
                      <a:pt x="76643" y="84916"/>
                      <a:pt x="79039" y="87312"/>
                    </a:cubicBezTo>
                    <a:cubicBezTo>
                      <a:pt x="89620" y="97894"/>
                      <a:pt x="74279" y="86785"/>
                      <a:pt x="86977" y="95250"/>
                    </a:cubicBezTo>
                    <a:cubicBezTo>
                      <a:pt x="92566" y="103633"/>
                      <a:pt x="87313" y="96899"/>
                      <a:pt x="96502" y="104775"/>
                    </a:cubicBezTo>
                    <a:cubicBezTo>
                      <a:pt x="107193" y="113939"/>
                      <a:pt x="95504" y="105697"/>
                      <a:pt x="106027" y="112712"/>
                    </a:cubicBezTo>
                    <a:cubicBezTo>
                      <a:pt x="107614" y="114829"/>
                      <a:pt x="108780" y="117340"/>
                      <a:pt x="110789" y="119062"/>
                    </a:cubicBezTo>
                    <a:cubicBezTo>
                      <a:pt x="112586" y="120602"/>
                      <a:pt x="115271" y="120784"/>
                      <a:pt x="117139" y="122237"/>
                    </a:cubicBezTo>
                    <a:cubicBezTo>
                      <a:pt x="120093" y="124534"/>
                      <a:pt x="122574" y="127394"/>
                      <a:pt x="125077" y="130175"/>
                    </a:cubicBezTo>
                    <a:cubicBezTo>
                      <a:pt x="127344" y="132693"/>
                      <a:pt x="129196" y="135562"/>
                      <a:pt x="131427" y="138112"/>
                    </a:cubicBezTo>
                    <a:cubicBezTo>
                      <a:pt x="132905" y="139802"/>
                      <a:pt x="134752" y="141150"/>
                      <a:pt x="136189" y="142875"/>
                    </a:cubicBezTo>
                    <a:cubicBezTo>
                      <a:pt x="137410" y="144341"/>
                      <a:pt x="137898" y="146416"/>
                      <a:pt x="139364" y="147637"/>
                    </a:cubicBezTo>
                    <a:cubicBezTo>
                      <a:pt x="141182" y="149152"/>
                      <a:pt x="143597" y="149754"/>
                      <a:pt x="145714" y="150812"/>
                    </a:cubicBezTo>
                    <a:cubicBezTo>
                      <a:pt x="147302" y="152929"/>
                      <a:pt x="148960" y="154994"/>
                      <a:pt x="150477" y="157162"/>
                    </a:cubicBezTo>
                    <a:cubicBezTo>
                      <a:pt x="152665" y="160288"/>
                      <a:pt x="154484" y="163675"/>
                      <a:pt x="156827" y="166687"/>
                    </a:cubicBezTo>
                    <a:cubicBezTo>
                      <a:pt x="158205" y="168459"/>
                      <a:pt x="160002" y="169862"/>
                      <a:pt x="161589" y="171450"/>
                    </a:cubicBezTo>
                    <a:cubicBezTo>
                      <a:pt x="162118" y="173567"/>
                      <a:pt x="162201" y="175849"/>
                      <a:pt x="163177" y="177800"/>
                    </a:cubicBezTo>
                    <a:cubicBezTo>
                      <a:pt x="164884" y="181213"/>
                      <a:pt x="167564" y="184053"/>
                      <a:pt x="169527" y="187325"/>
                    </a:cubicBezTo>
                    <a:lnTo>
                      <a:pt x="174289" y="195262"/>
                    </a:lnTo>
                    <a:cubicBezTo>
                      <a:pt x="177393" y="207674"/>
                      <a:pt x="173635" y="195669"/>
                      <a:pt x="182227" y="211137"/>
                    </a:cubicBezTo>
                    <a:cubicBezTo>
                      <a:pt x="183040" y="212600"/>
                      <a:pt x="183066" y="214403"/>
                      <a:pt x="183814" y="215900"/>
                    </a:cubicBezTo>
                    <a:cubicBezTo>
                      <a:pt x="184667" y="217606"/>
                      <a:pt x="186136" y="218956"/>
                      <a:pt x="186989" y="220662"/>
                    </a:cubicBezTo>
                    <a:cubicBezTo>
                      <a:pt x="188791" y="224267"/>
                      <a:pt x="189822" y="228237"/>
                      <a:pt x="191752" y="231775"/>
                    </a:cubicBezTo>
                    <a:cubicBezTo>
                      <a:pt x="193019" y="234098"/>
                      <a:pt x="194976" y="235972"/>
                      <a:pt x="196514" y="238125"/>
                    </a:cubicBezTo>
                    <a:cubicBezTo>
                      <a:pt x="197623" y="239677"/>
                      <a:pt x="198631" y="241300"/>
                      <a:pt x="199689" y="242887"/>
                    </a:cubicBezTo>
                    <a:cubicBezTo>
                      <a:pt x="200493" y="246102"/>
                      <a:pt x="201500" y="250817"/>
                      <a:pt x="202864" y="254000"/>
                    </a:cubicBezTo>
                    <a:cubicBezTo>
                      <a:pt x="203796" y="256175"/>
                      <a:pt x="205208" y="258134"/>
                      <a:pt x="206039" y="260350"/>
                    </a:cubicBezTo>
                    <a:cubicBezTo>
                      <a:pt x="206805" y="262393"/>
                      <a:pt x="207000" y="264610"/>
                      <a:pt x="207627" y="266700"/>
                    </a:cubicBezTo>
                    <a:cubicBezTo>
                      <a:pt x="208589" y="269906"/>
                      <a:pt x="209744" y="273050"/>
                      <a:pt x="210802" y="276225"/>
                    </a:cubicBezTo>
                    <a:cubicBezTo>
                      <a:pt x="211331" y="279400"/>
                      <a:pt x="211934" y="282564"/>
                      <a:pt x="212389" y="285750"/>
                    </a:cubicBezTo>
                    <a:cubicBezTo>
                      <a:pt x="212992" y="289973"/>
                      <a:pt x="213083" y="294278"/>
                      <a:pt x="213977" y="298450"/>
                    </a:cubicBezTo>
                    <a:cubicBezTo>
                      <a:pt x="214678" y="301722"/>
                      <a:pt x="216094" y="304800"/>
                      <a:pt x="217152" y="307975"/>
                    </a:cubicBezTo>
                    <a:cubicBezTo>
                      <a:pt x="217681" y="311150"/>
                      <a:pt x="218163" y="314333"/>
                      <a:pt x="218739" y="317500"/>
                    </a:cubicBezTo>
                    <a:cubicBezTo>
                      <a:pt x="219222" y="320155"/>
                      <a:pt x="220120" y="322747"/>
                      <a:pt x="220327" y="325437"/>
                    </a:cubicBezTo>
                    <a:cubicBezTo>
                      <a:pt x="221180" y="336529"/>
                      <a:pt x="221385" y="347662"/>
                      <a:pt x="221914" y="358775"/>
                    </a:cubicBezTo>
                    <a:cubicBezTo>
                      <a:pt x="221385" y="374650"/>
                      <a:pt x="221162" y="390538"/>
                      <a:pt x="220327" y="406400"/>
                    </a:cubicBezTo>
                    <a:cubicBezTo>
                      <a:pt x="220103" y="410660"/>
                      <a:pt x="219164" y="414855"/>
                      <a:pt x="218739" y="419100"/>
                    </a:cubicBezTo>
                    <a:cubicBezTo>
                      <a:pt x="218105" y="425440"/>
                      <a:pt x="217729" y="431804"/>
                      <a:pt x="217152" y="438150"/>
                    </a:cubicBezTo>
                    <a:cubicBezTo>
                      <a:pt x="216444" y="445944"/>
                      <a:pt x="215013" y="468766"/>
                      <a:pt x="212389" y="481012"/>
                    </a:cubicBezTo>
                    <a:cubicBezTo>
                      <a:pt x="208133" y="500869"/>
                      <a:pt x="210800" y="486573"/>
                      <a:pt x="206039" y="503237"/>
                    </a:cubicBezTo>
                    <a:cubicBezTo>
                      <a:pt x="201040" y="520732"/>
                      <a:pt x="205493" y="510679"/>
                      <a:pt x="199689" y="522287"/>
                    </a:cubicBezTo>
                    <a:cubicBezTo>
                      <a:pt x="194047" y="544855"/>
                      <a:pt x="199492" y="526978"/>
                      <a:pt x="193339" y="541337"/>
                    </a:cubicBezTo>
                    <a:cubicBezTo>
                      <a:pt x="192680" y="542875"/>
                      <a:pt x="192680" y="544708"/>
                      <a:pt x="191752" y="546100"/>
                    </a:cubicBezTo>
                    <a:cubicBezTo>
                      <a:pt x="189459" y="549539"/>
                      <a:pt x="186736" y="552703"/>
                      <a:pt x="183814" y="555625"/>
                    </a:cubicBezTo>
                    <a:cubicBezTo>
                      <a:pt x="182465" y="556974"/>
                      <a:pt x="180639" y="557742"/>
                      <a:pt x="179052" y="558800"/>
                    </a:cubicBezTo>
                    <a:cubicBezTo>
                      <a:pt x="177994" y="560387"/>
                      <a:pt x="176782" y="561882"/>
                      <a:pt x="175877" y="563562"/>
                    </a:cubicBezTo>
                    <a:cubicBezTo>
                      <a:pt x="173072" y="568771"/>
                      <a:pt x="167939" y="579437"/>
                      <a:pt x="167939" y="579437"/>
                    </a:cubicBezTo>
                    <a:cubicBezTo>
                      <a:pt x="167410" y="581554"/>
                      <a:pt x="167434" y="583893"/>
                      <a:pt x="166352" y="585787"/>
                    </a:cubicBezTo>
                    <a:cubicBezTo>
                      <a:pt x="165238" y="587736"/>
                      <a:pt x="163050" y="588845"/>
                      <a:pt x="161589" y="590550"/>
                    </a:cubicBezTo>
                    <a:cubicBezTo>
                      <a:pt x="159867" y="592559"/>
                      <a:pt x="158112" y="594587"/>
                      <a:pt x="156827" y="596900"/>
                    </a:cubicBezTo>
                    <a:cubicBezTo>
                      <a:pt x="155443" y="599391"/>
                      <a:pt x="154926" y="602288"/>
                      <a:pt x="153652" y="604837"/>
                    </a:cubicBezTo>
                    <a:cubicBezTo>
                      <a:pt x="152272" y="607597"/>
                      <a:pt x="150166" y="609966"/>
                      <a:pt x="148889" y="612775"/>
                    </a:cubicBezTo>
                    <a:cubicBezTo>
                      <a:pt x="147504" y="615822"/>
                      <a:pt x="146698" y="619101"/>
                      <a:pt x="145714" y="622300"/>
                    </a:cubicBezTo>
                    <a:cubicBezTo>
                      <a:pt x="144470" y="626342"/>
                      <a:pt x="142040" y="634867"/>
                      <a:pt x="140952" y="639762"/>
                    </a:cubicBezTo>
                    <a:cubicBezTo>
                      <a:pt x="140367" y="642396"/>
                      <a:pt x="139893" y="645054"/>
                      <a:pt x="139364" y="647700"/>
                    </a:cubicBezTo>
                    <a:cubicBezTo>
                      <a:pt x="139893" y="649817"/>
                      <a:pt x="139589" y="652346"/>
                      <a:pt x="140952" y="654050"/>
                    </a:cubicBezTo>
                    <a:cubicBezTo>
                      <a:pt x="141997" y="655356"/>
                      <a:pt x="144041" y="655637"/>
                      <a:pt x="145714" y="655637"/>
                    </a:cubicBezTo>
                    <a:cubicBezTo>
                      <a:pt x="155782" y="655637"/>
                      <a:pt x="165823" y="654579"/>
                      <a:pt x="175877" y="654050"/>
                    </a:cubicBezTo>
                    <a:cubicBezTo>
                      <a:pt x="180110" y="652462"/>
                      <a:pt x="184680" y="651579"/>
                      <a:pt x="188577" y="649287"/>
                    </a:cubicBezTo>
                    <a:cubicBezTo>
                      <a:pt x="199939" y="642603"/>
                      <a:pt x="208911" y="632276"/>
                      <a:pt x="217152" y="622300"/>
                    </a:cubicBezTo>
                    <a:cubicBezTo>
                      <a:pt x="233755" y="602201"/>
                      <a:pt x="234772" y="601240"/>
                      <a:pt x="244139" y="576262"/>
                    </a:cubicBezTo>
                    <a:cubicBezTo>
                      <a:pt x="255567" y="545788"/>
                      <a:pt x="268049" y="508411"/>
                      <a:pt x="274302" y="476250"/>
                    </a:cubicBezTo>
                    <a:cubicBezTo>
                      <a:pt x="284301" y="424829"/>
                      <a:pt x="284704" y="399467"/>
                      <a:pt x="288589" y="347662"/>
                    </a:cubicBezTo>
                    <a:cubicBezTo>
                      <a:pt x="282239" y="299508"/>
                      <a:pt x="279716" y="250693"/>
                      <a:pt x="269539" y="203200"/>
                    </a:cubicBezTo>
                    <a:cubicBezTo>
                      <a:pt x="266857" y="190685"/>
                      <a:pt x="257750" y="180402"/>
                      <a:pt x="250489" y="169862"/>
                    </a:cubicBezTo>
                    <a:cubicBezTo>
                      <a:pt x="212382" y="114545"/>
                      <a:pt x="233834" y="147431"/>
                      <a:pt x="193339" y="111125"/>
                    </a:cubicBezTo>
                    <a:cubicBezTo>
                      <a:pt x="186368" y="104875"/>
                      <a:pt x="181335" y="96652"/>
                      <a:pt x="174289" y="90487"/>
                    </a:cubicBezTo>
                    <a:cubicBezTo>
                      <a:pt x="160108" y="78079"/>
                      <a:pt x="144774" y="67051"/>
                      <a:pt x="129839" y="55562"/>
                    </a:cubicBezTo>
                    <a:cubicBezTo>
                      <a:pt x="124134" y="51174"/>
                      <a:pt x="118497" y="46650"/>
                      <a:pt x="112377" y="42862"/>
                    </a:cubicBezTo>
                    <a:lnTo>
                      <a:pt x="79039" y="22225"/>
                    </a:lnTo>
                    <a:cubicBezTo>
                      <a:pt x="72600" y="18128"/>
                      <a:pt x="67229" y="11938"/>
                      <a:pt x="59989" y="9525"/>
                    </a:cubicBezTo>
                    <a:cubicBezTo>
                      <a:pt x="53639" y="7408"/>
                      <a:pt x="47546" y="4246"/>
                      <a:pt x="40939" y="3175"/>
                    </a:cubicBezTo>
                    <a:cubicBezTo>
                      <a:pt x="27839" y="1051"/>
                      <a:pt x="1252" y="0"/>
                      <a:pt x="1252" y="0"/>
                    </a:cubicBezTo>
                    <a:cubicBezTo>
                      <a:pt x="-2210" y="13848"/>
                      <a:pt x="2575" y="23813"/>
                      <a:pt x="2839" y="28575"/>
                    </a:cubicBez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6" name="Rubrik 17">
            <a:extLst>
              <a:ext uri="{FF2B5EF4-FFF2-40B4-BE49-F238E27FC236}">
                <a16:creationId xmlns:a16="http://schemas.microsoft.com/office/drawing/2014/main" id="{5887DD00-4D26-4A3D-B208-5B294E398F96}"/>
              </a:ext>
            </a:extLst>
          </p:cNvPr>
          <p:cNvSpPr txBox="1">
            <a:spLocks/>
          </p:cNvSpPr>
          <p:nvPr/>
        </p:nvSpPr>
        <p:spPr>
          <a:xfrm>
            <a:off x="7448642" y="961081"/>
            <a:ext cx="3892182" cy="978729"/>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Vad är checklistor och mallar? </a:t>
            </a:r>
          </a:p>
        </p:txBody>
      </p:sp>
      <p:sp>
        <p:nvSpPr>
          <p:cNvPr id="7" name="Platshållare för innehåll 18">
            <a:extLst>
              <a:ext uri="{FF2B5EF4-FFF2-40B4-BE49-F238E27FC236}">
                <a16:creationId xmlns:a16="http://schemas.microsoft.com/office/drawing/2014/main" id="{29AF698F-2EF8-49E8-966A-5DCB64F7A68A}"/>
              </a:ext>
            </a:extLst>
          </p:cNvPr>
          <p:cNvSpPr txBox="1">
            <a:spLocks/>
          </p:cNvSpPr>
          <p:nvPr/>
        </p:nvSpPr>
        <p:spPr>
          <a:xfrm>
            <a:off x="7436586" y="2025516"/>
            <a:ext cx="4387138" cy="3760365"/>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Checklistor och mallar är avgränsade beskrivningar som fokuserar på hur mer detaljerade arbetsmoment ska göras så effektivt och säkert som möjligt. Ett exempel på en sådan checklista är förberedelser inför en samverkanskonferens.</a:t>
            </a:r>
          </a:p>
          <a:p>
            <a:r>
              <a:rPr lang="sv-SE" dirty="0"/>
              <a:t>Syftet med checklistor och mallar är dels att kunna säkerställa effektivitet och säkerhet, dels minimera kvalitetsmässiga variationer i genomförandet – även under den stress och de påfrestningar som samhällsstörningar medför. </a:t>
            </a:r>
          </a:p>
        </p:txBody>
      </p:sp>
      <p:grpSp>
        <p:nvGrpSpPr>
          <p:cNvPr id="8" name="Grupp 7">
            <a:extLst>
              <a:ext uri="{FF2B5EF4-FFF2-40B4-BE49-F238E27FC236}">
                <a16:creationId xmlns:a16="http://schemas.microsoft.com/office/drawing/2014/main" id="{AEDBF4C0-5310-4FA0-A956-BE4A464B1CB0}"/>
              </a:ext>
            </a:extLst>
          </p:cNvPr>
          <p:cNvGrpSpPr/>
          <p:nvPr/>
        </p:nvGrpSpPr>
        <p:grpSpPr>
          <a:xfrm>
            <a:off x="6081487" y="1231383"/>
            <a:ext cx="1441776" cy="417229"/>
            <a:chOff x="-45478" y="1222963"/>
            <a:chExt cx="1441776" cy="417229"/>
          </a:xfrm>
        </p:grpSpPr>
        <p:sp>
          <p:nvSpPr>
            <p:cNvPr id="9" name="Frihandsfigur 23">
              <a:extLst>
                <a:ext uri="{FF2B5EF4-FFF2-40B4-BE49-F238E27FC236}">
                  <a16:creationId xmlns:a16="http://schemas.microsoft.com/office/drawing/2014/main" id="{22541282-74A0-4DE4-8205-239B1813E3CC}"/>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10" name="Platshållare för text 13">
              <a:extLst>
                <a:ext uri="{FF2B5EF4-FFF2-40B4-BE49-F238E27FC236}">
                  <a16:creationId xmlns:a16="http://schemas.microsoft.com/office/drawing/2014/main" id="{38322A86-CE2F-4E77-8048-2423D99DE5DF}"/>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318362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250"/>
                                        <p:tgtEl>
                                          <p:spTgt spid="4"/>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750"/>
                            </p:stCondLst>
                            <p:childTnLst>
                              <p:par>
                                <p:cTn id="17" presetID="8" presetClass="entr" presetSubtype="3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1250"/>
                                        <p:tgtEl>
                                          <p:spTgt spid="6"/>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30D4607-3F26-498A-B961-EC3B1C2510A0}"/>
              </a:ext>
            </a:extLst>
          </p:cNvPr>
          <p:cNvPicPr>
            <a:picLocks noChangeAspect="1"/>
          </p:cNvPicPr>
          <p:nvPr/>
        </p:nvPicPr>
        <p:blipFill>
          <a:blip r:embed="rId3"/>
          <a:stretch>
            <a:fillRect/>
          </a:stretch>
        </p:blipFill>
        <p:spPr>
          <a:xfrm>
            <a:off x="7789371" y="934506"/>
            <a:ext cx="1844296" cy="2620535"/>
          </a:xfrm>
          <a:prstGeom prst="rect">
            <a:avLst/>
          </a:prstGeom>
          <a:effectLst>
            <a:outerShdw blurRad="50800" dist="38100" dir="5400000" algn="t" rotWithShape="0">
              <a:prstClr val="black">
                <a:alpha val="40000"/>
              </a:prstClr>
            </a:outerShdw>
          </a:effectLst>
        </p:spPr>
      </p:pic>
      <p:pic>
        <p:nvPicPr>
          <p:cNvPr id="12" name="Bildobjekt 11">
            <a:extLst>
              <a:ext uri="{FF2B5EF4-FFF2-40B4-BE49-F238E27FC236}">
                <a16:creationId xmlns:a16="http://schemas.microsoft.com/office/drawing/2014/main" id="{D11FB78E-49BE-4266-A309-36A6F49B9461}"/>
              </a:ext>
            </a:extLst>
          </p:cNvPr>
          <p:cNvPicPr>
            <a:picLocks noChangeAspect="1"/>
          </p:cNvPicPr>
          <p:nvPr/>
        </p:nvPicPr>
        <p:blipFill rotWithShape="1">
          <a:blip r:embed="rId4"/>
          <a:srcRect l="1758" r="-1758"/>
          <a:stretch/>
        </p:blipFill>
        <p:spPr>
          <a:xfrm>
            <a:off x="1714109" y="4300895"/>
            <a:ext cx="1526054" cy="2082909"/>
          </a:xfrm>
          <a:prstGeom prst="rect">
            <a:avLst/>
          </a:prstGeom>
          <a:effectLst>
            <a:outerShdw blurRad="50800" dist="38100" dir="5400000" algn="t" rotWithShape="0">
              <a:prstClr val="black">
                <a:alpha val="40000"/>
              </a:prstClr>
            </a:outerShdw>
          </a:effectLst>
        </p:spPr>
      </p:pic>
      <p:pic>
        <p:nvPicPr>
          <p:cNvPr id="14" name="Bildobjekt 13">
            <a:extLst>
              <a:ext uri="{FF2B5EF4-FFF2-40B4-BE49-F238E27FC236}">
                <a16:creationId xmlns:a16="http://schemas.microsoft.com/office/drawing/2014/main" id="{CE28ABEA-2EF2-4CE0-B8A2-675F4C56B4AC}"/>
              </a:ext>
            </a:extLst>
          </p:cNvPr>
          <p:cNvPicPr>
            <a:picLocks noChangeAspect="1"/>
          </p:cNvPicPr>
          <p:nvPr/>
        </p:nvPicPr>
        <p:blipFill>
          <a:blip r:embed="rId5"/>
          <a:stretch>
            <a:fillRect/>
          </a:stretch>
        </p:blipFill>
        <p:spPr>
          <a:xfrm>
            <a:off x="5807959" y="932773"/>
            <a:ext cx="1847446" cy="2590201"/>
          </a:xfrm>
          <a:prstGeom prst="rect">
            <a:avLst/>
          </a:prstGeom>
          <a:effectLst>
            <a:outerShdw blurRad="50800" dist="38100" dir="5400000" algn="t" rotWithShape="0">
              <a:prstClr val="black">
                <a:alpha val="40000"/>
              </a:prstClr>
            </a:outerShdw>
          </a:effectLst>
        </p:spPr>
      </p:pic>
      <p:pic>
        <p:nvPicPr>
          <p:cNvPr id="15" name="Bildobjekt 14">
            <a:extLst>
              <a:ext uri="{FF2B5EF4-FFF2-40B4-BE49-F238E27FC236}">
                <a16:creationId xmlns:a16="http://schemas.microsoft.com/office/drawing/2014/main" id="{1C576F54-CC6E-488F-9FB7-5150EE3CBBFC}"/>
              </a:ext>
            </a:extLst>
          </p:cNvPr>
          <p:cNvPicPr>
            <a:picLocks noChangeAspect="1"/>
          </p:cNvPicPr>
          <p:nvPr/>
        </p:nvPicPr>
        <p:blipFill>
          <a:blip r:embed="rId6"/>
          <a:stretch>
            <a:fillRect/>
          </a:stretch>
        </p:blipFill>
        <p:spPr>
          <a:xfrm>
            <a:off x="3601654" y="4523595"/>
            <a:ext cx="2662682" cy="1497758"/>
          </a:xfrm>
          <a:prstGeom prst="rect">
            <a:avLst/>
          </a:prstGeom>
          <a:ln>
            <a:solidFill>
              <a:schemeClr val="accent1"/>
            </a:solidFill>
          </a:ln>
          <a:effectLst>
            <a:outerShdw blurRad="50800" dist="38100" dir="5400000" algn="t" rotWithShape="0">
              <a:prstClr val="black">
                <a:alpha val="40000"/>
              </a:prstClr>
            </a:outerShdw>
          </a:effectLst>
        </p:spPr>
      </p:pic>
      <p:sp>
        <p:nvSpPr>
          <p:cNvPr id="27" name="textruta 26">
            <a:extLst>
              <a:ext uri="{FF2B5EF4-FFF2-40B4-BE49-F238E27FC236}">
                <a16:creationId xmlns:a16="http://schemas.microsoft.com/office/drawing/2014/main" id="{8E4C47E9-036A-4817-BCA4-755745020DC7}"/>
              </a:ext>
            </a:extLst>
          </p:cNvPr>
          <p:cNvSpPr txBox="1"/>
          <p:nvPr/>
        </p:nvSpPr>
        <p:spPr>
          <a:xfrm>
            <a:off x="1612474" y="6413310"/>
            <a:ext cx="1934036"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Makt och normer </a:t>
            </a:r>
          </a:p>
        </p:txBody>
      </p:sp>
      <p:sp>
        <p:nvSpPr>
          <p:cNvPr id="28" name="textruta 27">
            <a:extLst>
              <a:ext uri="{FF2B5EF4-FFF2-40B4-BE49-F238E27FC236}">
                <a16:creationId xmlns:a16="http://schemas.microsoft.com/office/drawing/2014/main" id="{68719139-489A-4F15-AB71-16CAA46BB31C}"/>
              </a:ext>
            </a:extLst>
          </p:cNvPr>
          <p:cNvSpPr txBox="1"/>
          <p:nvPr/>
        </p:nvSpPr>
        <p:spPr>
          <a:xfrm>
            <a:off x="7743521" y="3608444"/>
            <a:ext cx="1781961"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Rapportering </a:t>
            </a:r>
          </a:p>
        </p:txBody>
      </p:sp>
      <p:sp>
        <p:nvSpPr>
          <p:cNvPr id="29" name="textruta 28">
            <a:extLst>
              <a:ext uri="{FF2B5EF4-FFF2-40B4-BE49-F238E27FC236}">
                <a16:creationId xmlns:a16="http://schemas.microsoft.com/office/drawing/2014/main" id="{643620A9-DACE-4BA9-9EDB-9F4BF068BCFE}"/>
              </a:ext>
            </a:extLst>
          </p:cNvPr>
          <p:cNvSpPr txBox="1"/>
          <p:nvPr/>
        </p:nvSpPr>
        <p:spPr>
          <a:xfrm>
            <a:off x="1533640" y="3624335"/>
            <a:ext cx="2337136"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rgbClr val="000000"/>
                </a:solidFill>
                <a:latin typeface="Century Gothic"/>
              </a:rPr>
              <a:t>Process för inriktning och samordning</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30" name="textruta 29">
            <a:extLst>
              <a:ext uri="{FF2B5EF4-FFF2-40B4-BE49-F238E27FC236}">
                <a16:creationId xmlns:a16="http://schemas.microsoft.com/office/drawing/2014/main" id="{E4E6D49D-0ECC-4D73-A19C-066D2A00CBEB}"/>
              </a:ext>
            </a:extLst>
          </p:cNvPr>
          <p:cNvSpPr txBox="1"/>
          <p:nvPr/>
        </p:nvSpPr>
        <p:spPr>
          <a:xfrm>
            <a:off x="3546510" y="6056918"/>
            <a:ext cx="4845455"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Tillämpning av arbetssätt: Modell för inriktning och samordning på central nivå</a:t>
            </a:r>
          </a:p>
        </p:txBody>
      </p:sp>
      <p:sp>
        <p:nvSpPr>
          <p:cNvPr id="32" name="textruta 31">
            <a:extLst>
              <a:ext uri="{FF2B5EF4-FFF2-40B4-BE49-F238E27FC236}">
                <a16:creationId xmlns:a16="http://schemas.microsoft.com/office/drawing/2014/main" id="{C668D00E-662C-4DAD-8527-9FD4B65D9759}"/>
              </a:ext>
            </a:extLst>
          </p:cNvPr>
          <p:cNvSpPr txBox="1"/>
          <p:nvPr/>
        </p:nvSpPr>
        <p:spPr>
          <a:xfrm>
            <a:off x="9864427" y="3608444"/>
            <a:ext cx="2217642"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Samlad lägesbild </a:t>
            </a:r>
          </a:p>
        </p:txBody>
      </p:sp>
      <p:sp>
        <p:nvSpPr>
          <p:cNvPr id="33" name="textruta 32">
            <a:extLst>
              <a:ext uri="{FF2B5EF4-FFF2-40B4-BE49-F238E27FC236}">
                <a16:creationId xmlns:a16="http://schemas.microsoft.com/office/drawing/2014/main" id="{4C02700B-48D5-40E3-8BD3-D3FD96FA0F78}"/>
              </a:ext>
            </a:extLst>
          </p:cNvPr>
          <p:cNvSpPr txBox="1"/>
          <p:nvPr/>
        </p:nvSpPr>
        <p:spPr>
          <a:xfrm>
            <a:off x="5658392" y="3550713"/>
            <a:ext cx="2073072"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Kriskommunikation i samverkan </a:t>
            </a:r>
          </a:p>
        </p:txBody>
      </p:sp>
      <p:sp>
        <p:nvSpPr>
          <p:cNvPr id="16" name="Rubrik 1">
            <a:extLst>
              <a:ext uri="{FF2B5EF4-FFF2-40B4-BE49-F238E27FC236}">
                <a16:creationId xmlns:a16="http://schemas.microsoft.com/office/drawing/2014/main" id="{BAE6E5BB-079C-491C-9907-4296AAD64E49}"/>
              </a:ext>
            </a:extLst>
          </p:cNvPr>
          <p:cNvSpPr>
            <a:spLocks noGrp="1"/>
          </p:cNvSpPr>
          <p:nvPr>
            <p:ph type="title"/>
          </p:nvPr>
        </p:nvSpPr>
        <p:spPr>
          <a:xfrm>
            <a:off x="1714109" y="261652"/>
            <a:ext cx="9453748" cy="541926"/>
          </a:xfrm>
        </p:spPr>
        <p:txBody>
          <a:bodyPr/>
          <a:lstStyle/>
          <a:p>
            <a:r>
              <a:rPr lang="sv-SE" dirty="0"/>
              <a:t>Områden inom arbetssätt </a:t>
            </a:r>
          </a:p>
        </p:txBody>
      </p:sp>
      <p:pic>
        <p:nvPicPr>
          <p:cNvPr id="17" name="Picture 2">
            <a:extLst>
              <a:ext uri="{FF2B5EF4-FFF2-40B4-BE49-F238E27FC236}">
                <a16:creationId xmlns:a16="http://schemas.microsoft.com/office/drawing/2014/main" id="{A74DF463-E63F-4A41-8405-AE1A66655F82}"/>
              </a:ext>
            </a:extLst>
          </p:cNvPr>
          <p:cNvPicPr>
            <a:picLocks noChangeAspect="1"/>
          </p:cNvPicPr>
          <p:nvPr/>
        </p:nvPicPr>
        <p:blipFill>
          <a:blip r:embed="rId7"/>
          <a:stretch>
            <a:fillRect/>
          </a:stretch>
        </p:blipFill>
        <p:spPr>
          <a:xfrm>
            <a:off x="1714109" y="932773"/>
            <a:ext cx="1862152" cy="2629232"/>
          </a:xfrm>
          <a:prstGeom prst="rect">
            <a:avLst/>
          </a:prstGeom>
          <a:effectLst>
            <a:outerShdw blurRad="50800" dist="38100" dir="5400000" algn="t" rotWithShape="0">
              <a:prstClr val="black">
                <a:alpha val="40000"/>
              </a:prstClr>
            </a:outerShdw>
          </a:effectLst>
        </p:spPr>
      </p:pic>
      <p:pic>
        <p:nvPicPr>
          <p:cNvPr id="18" name="Bildobjekt 17">
            <a:extLst>
              <a:ext uri="{FF2B5EF4-FFF2-40B4-BE49-F238E27FC236}">
                <a16:creationId xmlns:a16="http://schemas.microsoft.com/office/drawing/2014/main" id="{2F4E61B4-6A07-4922-8DD4-03A3C92E26FF}"/>
              </a:ext>
            </a:extLst>
          </p:cNvPr>
          <p:cNvPicPr>
            <a:picLocks noChangeAspect="1"/>
          </p:cNvPicPr>
          <p:nvPr/>
        </p:nvPicPr>
        <p:blipFill>
          <a:blip r:embed="rId8"/>
          <a:stretch>
            <a:fillRect/>
          </a:stretch>
        </p:blipFill>
        <p:spPr>
          <a:xfrm>
            <a:off x="3730490" y="942850"/>
            <a:ext cx="1943503" cy="2597167"/>
          </a:xfrm>
          <a:prstGeom prst="rect">
            <a:avLst/>
          </a:prstGeom>
          <a:effectLst>
            <a:outerShdw blurRad="50800" dist="38100" dir="5400000" algn="t" rotWithShape="0">
              <a:prstClr val="black">
                <a:alpha val="40000"/>
              </a:prstClr>
            </a:outerShdw>
          </a:effectLst>
        </p:spPr>
      </p:pic>
      <p:sp>
        <p:nvSpPr>
          <p:cNvPr id="19" name="textruta 18">
            <a:extLst>
              <a:ext uri="{FF2B5EF4-FFF2-40B4-BE49-F238E27FC236}">
                <a16:creationId xmlns:a16="http://schemas.microsoft.com/office/drawing/2014/main" id="{76A51999-733D-4495-8DD3-649C560EBD08}"/>
              </a:ext>
            </a:extLst>
          </p:cNvPr>
          <p:cNvSpPr txBox="1"/>
          <p:nvPr/>
        </p:nvSpPr>
        <p:spPr>
          <a:xfrm>
            <a:off x="3743274" y="3545365"/>
            <a:ext cx="2337136"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rgbClr val="000000"/>
                </a:solidFill>
                <a:latin typeface="Century Gothic"/>
              </a:rPr>
              <a:t>Organisering och roller</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22" name="Bildobjekt 21">
            <a:extLst>
              <a:ext uri="{FF2B5EF4-FFF2-40B4-BE49-F238E27FC236}">
                <a16:creationId xmlns:a16="http://schemas.microsoft.com/office/drawing/2014/main" id="{FDC48D5F-D739-4307-B02A-968F1712DBB8}"/>
              </a:ext>
            </a:extLst>
          </p:cNvPr>
          <p:cNvPicPr>
            <a:picLocks noChangeAspect="1"/>
          </p:cNvPicPr>
          <p:nvPr/>
        </p:nvPicPr>
        <p:blipFill>
          <a:blip r:embed="rId9"/>
          <a:stretch>
            <a:fillRect/>
          </a:stretch>
        </p:blipFill>
        <p:spPr>
          <a:xfrm>
            <a:off x="9864427" y="932773"/>
            <a:ext cx="1844296" cy="2635295"/>
          </a:xfrm>
          <a:prstGeom prst="rect">
            <a:avLst/>
          </a:prstGeom>
        </p:spPr>
      </p:pic>
    </p:spTree>
    <p:extLst>
      <p:ext uri="{BB962C8B-B14F-4D97-AF65-F5344CB8AC3E}">
        <p14:creationId xmlns:p14="http://schemas.microsoft.com/office/powerpoint/2010/main" val="26739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32C1713F-0380-4779-80D0-B6FBAE3D1564}"/>
              </a:ext>
            </a:extLst>
          </p:cNvPr>
          <p:cNvPicPr>
            <a:picLocks noChangeAspect="1"/>
          </p:cNvPicPr>
          <p:nvPr/>
        </p:nvPicPr>
        <p:blipFill rotWithShape="1">
          <a:blip r:embed="rId3"/>
          <a:srcRect l="20767" b="11327"/>
          <a:stretch/>
        </p:blipFill>
        <p:spPr>
          <a:xfrm>
            <a:off x="1263278" y="4780192"/>
            <a:ext cx="854500" cy="599006"/>
          </a:xfrm>
          <a:prstGeom prst="rect">
            <a:avLst/>
          </a:prstGeom>
        </p:spPr>
      </p:pic>
      <p:grpSp>
        <p:nvGrpSpPr>
          <p:cNvPr id="17" name="Grupp 16">
            <a:extLst>
              <a:ext uri="{FF2B5EF4-FFF2-40B4-BE49-F238E27FC236}">
                <a16:creationId xmlns:a16="http://schemas.microsoft.com/office/drawing/2014/main" id="{FACF2F73-EFAA-4A2F-B995-C41BE1A0F075}"/>
              </a:ext>
            </a:extLst>
          </p:cNvPr>
          <p:cNvGrpSpPr/>
          <p:nvPr/>
        </p:nvGrpSpPr>
        <p:grpSpPr>
          <a:xfrm>
            <a:off x="806193" y="4809695"/>
            <a:ext cx="491908" cy="540000"/>
            <a:chOff x="1055784" y="2626386"/>
            <a:chExt cx="491908" cy="540000"/>
          </a:xfrm>
        </p:grpSpPr>
        <p:sp>
          <p:nvSpPr>
            <p:cNvPr id="21" name="Ellips 20">
              <a:hlinkClick r:id="rId4"/>
              <a:extLst>
                <a:ext uri="{FF2B5EF4-FFF2-40B4-BE49-F238E27FC236}">
                  <a16:creationId xmlns:a16="http://schemas.microsoft.com/office/drawing/2014/main" id="{2E535F3F-649D-4A68-B518-0D90E39AF4BE}"/>
                </a:ext>
              </a:extLst>
            </p:cNvPr>
            <p:cNvSpPr/>
            <p:nvPr/>
          </p:nvSpPr>
          <p:spPr>
            <a:xfrm>
              <a:off x="1055784" y="2626386"/>
              <a:ext cx="49190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2" name="Bild 21">
              <a:hlinkClick r:id="rId5"/>
              <a:extLst>
                <a:ext uri="{FF2B5EF4-FFF2-40B4-BE49-F238E27FC236}">
                  <a16:creationId xmlns:a16="http://schemas.microsoft.com/office/drawing/2014/main" id="{393284C5-854C-4754-AA5D-38767BFD1D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79296" y="2761386"/>
              <a:ext cx="244884" cy="270000"/>
            </a:xfrm>
            <a:prstGeom prst="rect">
              <a:avLst/>
            </a:prstGeom>
          </p:spPr>
        </p:pic>
      </p:grpSp>
      <p:pic>
        <p:nvPicPr>
          <p:cNvPr id="14" name="Bildobjekt 13">
            <a:extLst>
              <a:ext uri="{FF2B5EF4-FFF2-40B4-BE49-F238E27FC236}">
                <a16:creationId xmlns:a16="http://schemas.microsoft.com/office/drawing/2014/main" id="{09D83069-FF94-440E-9C65-A12B207F624B}"/>
              </a:ext>
            </a:extLst>
          </p:cNvPr>
          <p:cNvPicPr>
            <a:picLocks noChangeAspect="1"/>
          </p:cNvPicPr>
          <p:nvPr/>
        </p:nvPicPr>
        <p:blipFill rotWithShape="1">
          <a:blip r:embed="rId3"/>
          <a:srcRect l="20767" b="11327"/>
          <a:stretch/>
        </p:blipFill>
        <p:spPr>
          <a:xfrm>
            <a:off x="1235435" y="3285823"/>
            <a:ext cx="854500" cy="599006"/>
          </a:xfrm>
          <a:prstGeom prst="rect">
            <a:avLst/>
          </a:prstGeom>
        </p:spPr>
      </p:pic>
      <p:sp>
        <p:nvSpPr>
          <p:cNvPr id="3" name="Rubrik 1">
            <a:extLst>
              <a:ext uri="{FF2B5EF4-FFF2-40B4-BE49-F238E27FC236}">
                <a16:creationId xmlns:a16="http://schemas.microsoft.com/office/drawing/2014/main" id="{8949C101-A7BD-4E36-B249-345F5A045121}"/>
              </a:ext>
            </a:extLst>
          </p:cNvPr>
          <p:cNvSpPr txBox="1">
            <a:spLocks/>
          </p:cNvSpPr>
          <p:nvPr/>
        </p:nvSpPr>
        <p:spPr>
          <a:xfrm>
            <a:off x="1805273" y="1488407"/>
            <a:ext cx="6902505" cy="978729"/>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Vad finns inom aktörsgemensamma arbetssätt?</a:t>
            </a:r>
          </a:p>
        </p:txBody>
      </p:sp>
      <p:graphicFrame>
        <p:nvGraphicFramePr>
          <p:cNvPr id="16" name="Platshållare för innehåll 10">
            <a:extLst>
              <a:ext uri="{FF2B5EF4-FFF2-40B4-BE49-F238E27FC236}">
                <a16:creationId xmlns:a16="http://schemas.microsoft.com/office/drawing/2014/main" id="{59274D57-3AC6-4959-A77C-391472DF8F24}"/>
              </a:ext>
            </a:extLst>
          </p:cNvPr>
          <p:cNvGraphicFramePr>
            <a:graphicFrameLocks/>
          </p:cNvGraphicFramePr>
          <p:nvPr>
            <p:extLst>
              <p:ext uri="{D42A27DB-BD31-4B8C-83A1-F6EECF244321}">
                <p14:modId xmlns:p14="http://schemas.microsoft.com/office/powerpoint/2010/main" val="3874328936"/>
              </p:ext>
            </p:extLst>
          </p:nvPr>
        </p:nvGraphicFramePr>
        <p:xfrm>
          <a:off x="1930383" y="2691496"/>
          <a:ext cx="4847292" cy="3426740"/>
        </p:xfrm>
        <a:graphic>
          <a:graphicData uri="http://schemas.openxmlformats.org/drawingml/2006/table">
            <a:tbl>
              <a:tblPr firstRow="1" bandRow="1">
                <a:tableStyleId>{2D5ABB26-0587-4C30-8999-92F81FD0307C}</a:tableStyleId>
              </a:tblPr>
              <a:tblGrid>
                <a:gridCol w="2042262">
                  <a:extLst>
                    <a:ext uri="{9D8B030D-6E8A-4147-A177-3AD203B41FA5}">
                      <a16:colId xmlns:a16="http://schemas.microsoft.com/office/drawing/2014/main" val="3037781068"/>
                    </a:ext>
                  </a:extLst>
                </a:gridCol>
                <a:gridCol w="2805030">
                  <a:extLst>
                    <a:ext uri="{9D8B030D-6E8A-4147-A177-3AD203B41FA5}">
                      <a16:colId xmlns:a16="http://schemas.microsoft.com/office/drawing/2014/main" val="1869187202"/>
                    </a:ext>
                  </a:extLst>
                </a:gridCol>
              </a:tblGrid>
              <a:tr h="3426740">
                <a:tc>
                  <a:txBody>
                    <a:bodyPr/>
                    <a:lstStyle/>
                    <a:p>
                      <a:r>
                        <a:rPr lang="sv-SE" sz="1400" b="1" kern="1200" dirty="0">
                          <a:solidFill>
                            <a:schemeClr val="tx1"/>
                          </a:solidFill>
                          <a:latin typeface="+mn-lt"/>
                          <a:ea typeface="+mn-ea"/>
                          <a:cs typeface="+mn-cs"/>
                        </a:rPr>
                        <a:t>Process för aktörsgemensam inriktning och samordning </a:t>
                      </a:r>
                    </a:p>
                    <a:p>
                      <a:endParaRPr lang="sv-SE" sz="1400" b="1" kern="1200" dirty="0">
                        <a:solidFill>
                          <a:schemeClr val="tx1"/>
                        </a:solidFill>
                        <a:latin typeface="+mn-lt"/>
                        <a:ea typeface="+mn-ea"/>
                        <a:cs typeface="+mn-cs"/>
                      </a:endParaRPr>
                    </a:p>
                    <a:p>
                      <a:endParaRPr lang="sv-SE" sz="1400" b="1" kern="1200" dirty="0">
                        <a:solidFill>
                          <a:schemeClr val="tx1"/>
                        </a:solidFill>
                        <a:latin typeface="+mn-lt"/>
                        <a:ea typeface="+mn-ea"/>
                        <a:cs typeface="+mn-cs"/>
                      </a:endParaRPr>
                    </a:p>
                    <a:p>
                      <a:endParaRPr lang="sv-SE" sz="1400" b="1" kern="1200" dirty="0">
                        <a:solidFill>
                          <a:schemeClr val="tx1"/>
                        </a:solidFill>
                        <a:latin typeface="+mn-lt"/>
                        <a:ea typeface="+mn-ea"/>
                        <a:cs typeface="+mn-cs"/>
                      </a:endParaRPr>
                    </a:p>
                    <a:p>
                      <a:r>
                        <a:rPr lang="sv-SE" sz="1400" b="1" kern="1200" dirty="0">
                          <a:solidFill>
                            <a:schemeClr val="tx1"/>
                          </a:solidFill>
                          <a:latin typeface="+mn-lt"/>
                          <a:ea typeface="+mn-ea"/>
                          <a:cs typeface="+mn-cs"/>
                        </a:rPr>
                        <a:t>Organisering och roller i det aktörsgemensamma arbetet</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indent="-285750">
                        <a:buFont typeface="Arial" panose="020B0604020202020204" pitchFamily="34" charset="0"/>
                        <a:buChar char="•"/>
                      </a:pPr>
                      <a:r>
                        <a:rPr lang="sv-SE" sz="1400" kern="1200" dirty="0">
                          <a:solidFill>
                            <a:schemeClr val="tx1"/>
                          </a:solidFill>
                          <a:latin typeface="Arial" panose="020B0604020202020204" pitchFamily="34" charset="0"/>
                          <a:ea typeface="+mn-ea"/>
                          <a:cs typeface="Arial" panose="020B0604020202020204" pitchFamily="34" charset="0"/>
                        </a:rPr>
                        <a:t>En beskrivning av vilka moment som behöver gås igenom i det aktörsgemensamma arbetet för att uppnå inriktning och samordning. </a:t>
                      </a:r>
                    </a:p>
                    <a:p>
                      <a:pPr marL="285750" indent="-285750">
                        <a:buFont typeface="Arial" panose="020B0604020202020204" pitchFamily="34" charset="0"/>
                        <a:buChar char="•"/>
                      </a:pPr>
                      <a:endParaRPr lang="sv-SE" sz="1400" kern="1200"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dirty="0">
                          <a:solidFill>
                            <a:schemeClr val="tx1"/>
                          </a:solidFill>
                          <a:latin typeface="Arial" panose="020B0604020202020204" pitchFamily="34" charset="0"/>
                          <a:ea typeface="+mn-ea"/>
                          <a:cs typeface="Arial" panose="020B0604020202020204" pitchFamily="34" charset="0"/>
                        </a:rPr>
                        <a:t>En beskrivning av den organisering och de nyckelroller som kan komma att bli aktuella i det aktörsgemensamma arbetet.</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3225861497"/>
                  </a:ext>
                </a:extLst>
              </a:tr>
            </a:tbl>
          </a:graphicData>
        </a:graphic>
      </p:graphicFrame>
      <p:grpSp>
        <p:nvGrpSpPr>
          <p:cNvPr id="18" name="Grupp 17">
            <a:extLst>
              <a:ext uri="{FF2B5EF4-FFF2-40B4-BE49-F238E27FC236}">
                <a16:creationId xmlns:a16="http://schemas.microsoft.com/office/drawing/2014/main" id="{EE5357CE-26F9-47E6-A357-9A128E62CB0A}"/>
              </a:ext>
            </a:extLst>
          </p:cNvPr>
          <p:cNvGrpSpPr/>
          <p:nvPr/>
        </p:nvGrpSpPr>
        <p:grpSpPr>
          <a:xfrm>
            <a:off x="771370" y="3315326"/>
            <a:ext cx="491908" cy="540000"/>
            <a:chOff x="1055784" y="2626386"/>
            <a:chExt cx="491908" cy="540000"/>
          </a:xfrm>
        </p:grpSpPr>
        <p:sp>
          <p:nvSpPr>
            <p:cNvPr id="19" name="Ellips 18">
              <a:hlinkClick r:id="rId4"/>
              <a:extLst>
                <a:ext uri="{FF2B5EF4-FFF2-40B4-BE49-F238E27FC236}">
                  <a16:creationId xmlns:a16="http://schemas.microsoft.com/office/drawing/2014/main" id="{B688BFCC-EE7B-4890-933E-BB2602E2B153}"/>
                </a:ext>
              </a:extLst>
            </p:cNvPr>
            <p:cNvSpPr/>
            <p:nvPr/>
          </p:nvSpPr>
          <p:spPr>
            <a:xfrm>
              <a:off x="1055784" y="2626386"/>
              <a:ext cx="49190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0" name="Bild 19">
              <a:hlinkClick r:id="rId5"/>
              <a:extLst>
                <a:ext uri="{FF2B5EF4-FFF2-40B4-BE49-F238E27FC236}">
                  <a16:creationId xmlns:a16="http://schemas.microsoft.com/office/drawing/2014/main" id="{2EBA8424-50D1-4935-9D2F-82FBB4F5317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79296" y="2761386"/>
              <a:ext cx="244884" cy="270000"/>
            </a:xfrm>
            <a:prstGeom prst="rect">
              <a:avLst/>
            </a:prstGeom>
          </p:spPr>
        </p:pic>
      </p:grpSp>
      <p:pic>
        <p:nvPicPr>
          <p:cNvPr id="6" name="Bildobjekt 5">
            <a:extLst>
              <a:ext uri="{FF2B5EF4-FFF2-40B4-BE49-F238E27FC236}">
                <a16:creationId xmlns:a16="http://schemas.microsoft.com/office/drawing/2014/main" id="{7F75B0DA-1766-4101-AA7E-917D0F1FDDC4}"/>
              </a:ext>
            </a:extLst>
          </p:cNvPr>
          <p:cNvPicPr>
            <a:picLocks noChangeAspect="1"/>
          </p:cNvPicPr>
          <p:nvPr/>
        </p:nvPicPr>
        <p:blipFill>
          <a:blip r:embed="rId8"/>
          <a:stretch>
            <a:fillRect/>
          </a:stretch>
        </p:blipFill>
        <p:spPr>
          <a:xfrm>
            <a:off x="9497464" y="2637708"/>
            <a:ext cx="2112317" cy="2982450"/>
          </a:xfrm>
          <a:prstGeom prst="rect">
            <a:avLst/>
          </a:prstGeom>
          <a:effectLst>
            <a:outerShdw blurRad="50800" dist="38100" dir="5400000" algn="t" rotWithShape="0">
              <a:prstClr val="black">
                <a:alpha val="40000"/>
              </a:prstClr>
            </a:outerShdw>
          </a:effectLst>
        </p:spPr>
      </p:pic>
      <p:pic>
        <p:nvPicPr>
          <p:cNvPr id="11" name="Picture 2">
            <a:extLst>
              <a:ext uri="{FF2B5EF4-FFF2-40B4-BE49-F238E27FC236}">
                <a16:creationId xmlns:a16="http://schemas.microsoft.com/office/drawing/2014/main" id="{8013FD1F-402B-4669-8554-0F667D75DE6E}"/>
              </a:ext>
            </a:extLst>
          </p:cNvPr>
          <p:cNvPicPr>
            <a:picLocks noChangeAspect="1"/>
          </p:cNvPicPr>
          <p:nvPr/>
        </p:nvPicPr>
        <p:blipFill>
          <a:blip r:embed="rId9"/>
          <a:stretch>
            <a:fillRect/>
          </a:stretch>
        </p:blipFill>
        <p:spPr>
          <a:xfrm>
            <a:off x="7199937" y="2637708"/>
            <a:ext cx="2112318" cy="29824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183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9163959-000B-4135-8BD8-C3DBE7BBE2F5}"/>
              </a:ext>
            </a:extLst>
          </p:cNvPr>
          <p:cNvSpPr/>
          <p:nvPr/>
        </p:nvSpPr>
        <p:spPr>
          <a:xfrm>
            <a:off x="8624550" y="2841107"/>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99A9E11F-2525-4C44-9C4F-D90EBA7D9455}"/>
              </a:ext>
            </a:extLst>
          </p:cNvPr>
          <p:cNvSpPr/>
          <p:nvPr/>
        </p:nvSpPr>
        <p:spPr>
          <a:xfrm>
            <a:off x="8509254" y="2676090"/>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4023747353"/>
              </p:ext>
            </p:extLst>
          </p:nvPr>
        </p:nvGraphicFramePr>
        <p:xfrm>
          <a:off x="1846878" y="1807185"/>
          <a:ext cx="5344659" cy="4014960"/>
        </p:xfrm>
        <a:graphic>
          <a:graphicData uri="http://schemas.openxmlformats.org/drawingml/2006/table">
            <a:tbl>
              <a:tblPr firstRow="1" bandRow="1">
                <a:tableStyleId>{2D5ABB26-0587-4C30-8999-92F81FD0307C}</a:tableStyleId>
              </a:tblPr>
              <a:tblGrid>
                <a:gridCol w="5344659">
                  <a:extLst>
                    <a:ext uri="{9D8B030D-6E8A-4147-A177-3AD203B41FA5}">
                      <a16:colId xmlns:a16="http://schemas.microsoft.com/office/drawing/2014/main" val="3037781068"/>
                    </a:ext>
                  </a:extLst>
                </a:gridCol>
              </a:tblGrid>
              <a:tr h="370840">
                <a:tc>
                  <a:txBody>
                    <a:bodyPr/>
                    <a:lstStyle/>
                    <a:p>
                      <a:pPr>
                        <a:buNone/>
                      </a:pPr>
                      <a:r>
                        <a:rPr lang="sv-SE" sz="1800" b="1" dirty="0">
                          <a:solidFill>
                            <a:schemeClr val="tx1"/>
                          </a:solidFill>
                          <a:latin typeface="+mj-lt"/>
                        </a:rPr>
                        <a:t>Process för aktörsgemensam inriktning och samordning</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a:latin typeface="Arial"/>
                          <a:cs typeface="Arial"/>
                        </a:rPr>
                        <a:t>Bedöma behov av samverkan</a:t>
                      </a:r>
                    </a:p>
                    <a:p>
                      <a:pPr marL="285750" indent="-285750">
                        <a:spcAft>
                          <a:spcPts val="1200"/>
                        </a:spcAft>
                        <a:buFont typeface="Arial" panose="020B0604020202020204" pitchFamily="34" charset="0"/>
                        <a:buChar char="•"/>
                      </a:pPr>
                      <a:r>
                        <a:rPr lang="sv-SE" sz="1400" b="0">
                          <a:latin typeface="Arial"/>
                          <a:cs typeface="Arial"/>
                        </a:rPr>
                        <a:t>Omvärldsbevaka</a:t>
                      </a:r>
                      <a:endParaRPr lang="sv-SE" sz="1400" b="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sv-SE" sz="1400" b="0">
                          <a:latin typeface="Arial"/>
                          <a:cs typeface="Arial"/>
                        </a:rPr>
                        <a:t>Ta fram aktörsanalys </a:t>
                      </a:r>
                    </a:p>
                    <a:p>
                      <a:pPr marL="285750" indent="-285750">
                        <a:spcAft>
                          <a:spcPts val="1200"/>
                        </a:spcAft>
                        <a:buFont typeface="Arial" panose="020B0604020202020204" pitchFamily="34" charset="0"/>
                        <a:buChar char="•"/>
                      </a:pPr>
                      <a:r>
                        <a:rPr lang="sv-SE" sz="1400" b="0">
                          <a:latin typeface="Arial"/>
                          <a:cs typeface="Arial"/>
                        </a:rPr>
                        <a:t>Efterfråga, ta emot och återkoppla informationsunderlag</a:t>
                      </a:r>
                    </a:p>
                    <a:p>
                      <a:pPr marL="285750" indent="-285750">
                        <a:spcAft>
                          <a:spcPts val="1200"/>
                        </a:spcAft>
                        <a:buFont typeface="Arial" panose="020B0604020202020204" pitchFamily="34" charset="0"/>
                        <a:buChar char="•"/>
                      </a:pPr>
                      <a:r>
                        <a:rPr lang="sv-SE" sz="1400" b="0">
                          <a:latin typeface="Arial"/>
                          <a:cs typeface="Arial"/>
                        </a:rPr>
                        <a:t>Skapa informationsunderlag</a:t>
                      </a:r>
                    </a:p>
                    <a:p>
                      <a:pPr marL="285750" indent="-285750">
                        <a:spcAft>
                          <a:spcPts val="1200"/>
                        </a:spcAft>
                        <a:buFont typeface="Arial" panose="020B0604020202020204" pitchFamily="34" charset="0"/>
                        <a:buChar char="•"/>
                      </a:pPr>
                      <a:r>
                        <a:rPr lang="sv-SE" sz="1400" b="0">
                          <a:latin typeface="Arial"/>
                          <a:cs typeface="Arial"/>
                        </a:rPr>
                        <a:t>Konsekvens- och åtgärdsanalys</a:t>
                      </a:r>
                      <a:endParaRPr lang="sv-SE" sz="1400" b="0" dirty="0">
                        <a:latin typeface="Arial"/>
                        <a:cs typeface="Arial"/>
                      </a:endParaRPr>
                    </a:p>
                    <a:p>
                      <a:pPr marL="285750" indent="-285750">
                        <a:spcAft>
                          <a:spcPts val="1200"/>
                        </a:spcAft>
                        <a:buFont typeface="Arial" panose="020B0604020202020204" pitchFamily="34" charset="0"/>
                        <a:buChar char="•"/>
                      </a:pPr>
                      <a:r>
                        <a:rPr lang="sv-SE" sz="1400" b="0">
                          <a:latin typeface="Arial"/>
                          <a:cs typeface="Arial"/>
                        </a:rPr>
                        <a:t>Ta fram aktörsgemensam målbild</a:t>
                      </a:r>
                      <a:endParaRPr lang="sv-SE" sz="1400" b="0" dirty="0">
                        <a:latin typeface="Arial"/>
                        <a:cs typeface="Arial"/>
                      </a:endParaRPr>
                    </a:p>
                    <a:p>
                      <a:pPr marL="285750" indent="-285750">
                        <a:spcAft>
                          <a:spcPts val="1200"/>
                        </a:spcAft>
                        <a:buFont typeface="Arial" panose="020B0604020202020204" pitchFamily="34" charset="0"/>
                        <a:buChar char="•"/>
                      </a:pPr>
                      <a:r>
                        <a:rPr lang="sv-SE" sz="1400" b="0">
                          <a:latin typeface="Arial"/>
                          <a:cs typeface="Arial"/>
                        </a:rPr>
                        <a:t>Ta fram aktörsgemensam åtgärdsplan </a:t>
                      </a:r>
                      <a:endParaRPr lang="sv-SE" sz="1400" b="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sv-SE" sz="1400" b="0">
                          <a:latin typeface="Arial"/>
                          <a:cs typeface="Arial"/>
                        </a:rPr>
                        <a:t>Följa upp åtgärder </a:t>
                      </a:r>
                      <a:endParaRPr lang="sv-SE" sz="1400" b="0" dirty="0">
                        <a:latin typeface="Arial" panose="020B0604020202020204" pitchFamily="34" charset="0"/>
                        <a:cs typeface="Arial" panose="020B0604020202020204" pitchFamily="34" charset="0"/>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sp>
        <p:nvSpPr>
          <p:cNvPr id="8" name="Rektangel 7">
            <a:extLst>
              <a:ext uri="{FF2B5EF4-FFF2-40B4-BE49-F238E27FC236}">
                <a16:creationId xmlns:a16="http://schemas.microsoft.com/office/drawing/2014/main" id="{23EE22E0-B64A-C07C-48B3-6C565FEB5662}"/>
              </a:ext>
            </a:extLst>
          </p:cNvPr>
          <p:cNvSpPr/>
          <p:nvPr/>
        </p:nvSpPr>
        <p:spPr>
          <a:xfrm>
            <a:off x="8393958" y="2563033"/>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6DDAAB17-A0A7-9D88-FFB2-D66D28EA2F3F}"/>
              </a:ext>
            </a:extLst>
          </p:cNvPr>
          <p:cNvSpPr/>
          <p:nvPr/>
        </p:nvSpPr>
        <p:spPr>
          <a:xfrm>
            <a:off x="8278662" y="2447737"/>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86A0CA9-13E1-28AA-FBF0-7A32FDABB18E}"/>
              </a:ext>
            </a:extLst>
          </p:cNvPr>
          <p:cNvSpPr/>
          <p:nvPr/>
        </p:nvSpPr>
        <p:spPr>
          <a:xfrm>
            <a:off x="8163366" y="2332441"/>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F71E2-9A66-B04E-0F9F-78CDDA5B6F10}"/>
              </a:ext>
            </a:extLst>
          </p:cNvPr>
          <p:cNvSpPr/>
          <p:nvPr/>
        </p:nvSpPr>
        <p:spPr>
          <a:xfrm>
            <a:off x="8048070" y="2217145"/>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 name="Grupp 13">
            <a:extLst>
              <a:ext uri="{FF2B5EF4-FFF2-40B4-BE49-F238E27FC236}">
                <a16:creationId xmlns:a16="http://schemas.microsoft.com/office/drawing/2014/main" id="{6D3056AF-688C-DF4D-140E-663646B6A101}"/>
              </a:ext>
            </a:extLst>
          </p:cNvPr>
          <p:cNvGrpSpPr/>
          <p:nvPr/>
        </p:nvGrpSpPr>
        <p:grpSpPr>
          <a:xfrm>
            <a:off x="1138506" y="1947145"/>
            <a:ext cx="539998" cy="540000"/>
            <a:chOff x="1019039" y="2136090"/>
            <a:chExt cx="539998" cy="540000"/>
          </a:xfrm>
        </p:grpSpPr>
        <p:sp>
          <p:nvSpPr>
            <p:cNvPr id="4" name="Ellips 3">
              <a:hlinkClick r:id="rId2"/>
              <a:extLst>
                <a:ext uri="{FF2B5EF4-FFF2-40B4-BE49-F238E27FC236}">
                  <a16:creationId xmlns:a16="http://schemas.microsoft.com/office/drawing/2014/main" id="{BC974CE6-A281-CD94-6B86-8283744AE7CA}"/>
                </a:ext>
              </a:extLst>
            </p:cNvPr>
            <p:cNvSpPr/>
            <p:nvPr/>
          </p:nvSpPr>
          <p:spPr>
            <a:xfrm>
              <a:off x="1019039" y="2136090"/>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hlinkClick r:id="rId3"/>
              <a:extLst>
                <a:ext uri="{FF2B5EF4-FFF2-40B4-BE49-F238E27FC236}">
                  <a16:creationId xmlns:a16="http://schemas.microsoft.com/office/drawing/2014/main" id="{5A3BD579-334C-6B02-2F08-447F47D2597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79296" y="2271090"/>
              <a:ext cx="244884" cy="270000"/>
            </a:xfrm>
            <a:prstGeom prst="rect">
              <a:avLst/>
            </a:prstGeom>
          </p:spPr>
        </p:pic>
      </p:grpSp>
      <p:pic>
        <p:nvPicPr>
          <p:cNvPr id="17" name="Bildobjekt 16">
            <a:extLst>
              <a:ext uri="{FF2B5EF4-FFF2-40B4-BE49-F238E27FC236}">
                <a16:creationId xmlns:a16="http://schemas.microsoft.com/office/drawing/2014/main" id="{F9D16D15-0AF6-4E07-B6B7-1E7C88BC43C4}"/>
              </a:ext>
            </a:extLst>
          </p:cNvPr>
          <p:cNvPicPr>
            <a:picLocks noChangeAspect="1"/>
          </p:cNvPicPr>
          <p:nvPr/>
        </p:nvPicPr>
        <p:blipFill>
          <a:blip r:embed="rId6"/>
          <a:stretch>
            <a:fillRect/>
          </a:stretch>
        </p:blipFill>
        <p:spPr>
          <a:xfrm>
            <a:off x="7690774" y="1899207"/>
            <a:ext cx="2644074" cy="3787299"/>
          </a:xfrm>
          <a:prstGeom prst="rect">
            <a:avLst/>
          </a:prstGeom>
        </p:spPr>
      </p:pic>
      <p:sp>
        <p:nvSpPr>
          <p:cNvPr id="18" name="Rubrik 1">
            <a:extLst>
              <a:ext uri="{FF2B5EF4-FFF2-40B4-BE49-F238E27FC236}">
                <a16:creationId xmlns:a16="http://schemas.microsoft.com/office/drawing/2014/main" id="{22AE6BB9-259D-49FF-8BAB-8ECD56A7D354}"/>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spTree>
    <p:extLst>
      <p:ext uri="{BB962C8B-B14F-4D97-AF65-F5344CB8AC3E}">
        <p14:creationId xmlns:p14="http://schemas.microsoft.com/office/powerpoint/2010/main" val="8159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8" grpId="0" animBg="1"/>
      <p:bldP spid="11" grpId="0" animBg="1"/>
      <p:bldP spid="10"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2486127264"/>
              </p:ext>
            </p:extLst>
          </p:nvPr>
        </p:nvGraphicFramePr>
        <p:xfrm>
          <a:off x="1763712" y="2101850"/>
          <a:ext cx="5344659" cy="2765280"/>
        </p:xfrm>
        <a:graphic>
          <a:graphicData uri="http://schemas.openxmlformats.org/drawingml/2006/table">
            <a:tbl>
              <a:tblPr firstRow="1" bandRow="1">
                <a:tableStyleId>{2D5ABB26-0587-4C30-8999-92F81FD0307C}</a:tableStyleId>
              </a:tblPr>
              <a:tblGrid>
                <a:gridCol w="5344659">
                  <a:extLst>
                    <a:ext uri="{9D8B030D-6E8A-4147-A177-3AD203B41FA5}">
                      <a16:colId xmlns:a16="http://schemas.microsoft.com/office/drawing/2014/main" val="3037781068"/>
                    </a:ext>
                  </a:extLst>
                </a:gridCol>
              </a:tblGrid>
              <a:tr h="370840">
                <a:tc>
                  <a:txBody>
                    <a:bodyPr/>
                    <a:lstStyle/>
                    <a:p>
                      <a:r>
                        <a:rPr lang="sv-SE" sz="1800" b="1" dirty="0">
                          <a:solidFill>
                            <a:schemeClr val="tx1"/>
                          </a:solidFill>
                          <a:latin typeface="+mj-lt"/>
                        </a:rPr>
                        <a:t>Roller som finns beskrivna i Organisering och roller i det aktörsgemensamma arbetet</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inriktnings- och samordningskontakt</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samverkansledare</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samverkansdeltagare</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koordinator för aktörsgemensamt analys- och beslutstöd</a:t>
                      </a:r>
                    </a:p>
                    <a:p>
                      <a:pPr marL="285750" indent="-285750">
                        <a:spcAft>
                          <a:spcPts val="1200"/>
                        </a:spcAft>
                        <a:buFont typeface="Arial" panose="020B0604020202020204" pitchFamily="34" charset="0"/>
                        <a:buChar char="•"/>
                      </a:pPr>
                      <a:endParaRPr lang="sv-SE" sz="1400" b="0" dirty="0">
                        <a:latin typeface="Arial" panose="020B0604020202020204" pitchFamily="34" charset="0"/>
                        <a:cs typeface="Arial" panose="020B0604020202020204" pitchFamily="34" charset="0"/>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sp>
        <p:nvSpPr>
          <p:cNvPr id="10" name="Rektangel 9">
            <a:extLst>
              <a:ext uri="{FF2B5EF4-FFF2-40B4-BE49-F238E27FC236}">
                <a16:creationId xmlns:a16="http://schemas.microsoft.com/office/drawing/2014/main" id="{386A0CA9-13E1-28AA-FBF0-7A32FDABB18E}"/>
              </a:ext>
            </a:extLst>
          </p:cNvPr>
          <p:cNvSpPr/>
          <p:nvPr/>
        </p:nvSpPr>
        <p:spPr>
          <a:xfrm>
            <a:off x="8163366" y="2332441"/>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F71E2-9A66-B04E-0F9F-78CDDA5B6F10}"/>
              </a:ext>
            </a:extLst>
          </p:cNvPr>
          <p:cNvSpPr/>
          <p:nvPr/>
        </p:nvSpPr>
        <p:spPr>
          <a:xfrm>
            <a:off x="8048070" y="2217145"/>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 name="Grupp 13">
            <a:extLst>
              <a:ext uri="{FF2B5EF4-FFF2-40B4-BE49-F238E27FC236}">
                <a16:creationId xmlns:a16="http://schemas.microsoft.com/office/drawing/2014/main" id="{6D3056AF-688C-DF4D-140E-663646B6A101}"/>
              </a:ext>
            </a:extLst>
          </p:cNvPr>
          <p:cNvGrpSpPr/>
          <p:nvPr/>
        </p:nvGrpSpPr>
        <p:grpSpPr>
          <a:xfrm>
            <a:off x="1019039" y="2136090"/>
            <a:ext cx="539998" cy="540000"/>
            <a:chOff x="1019039" y="2136090"/>
            <a:chExt cx="539998" cy="540000"/>
          </a:xfrm>
        </p:grpSpPr>
        <p:sp>
          <p:nvSpPr>
            <p:cNvPr id="4" name="Ellips 3">
              <a:hlinkClick r:id="rId3"/>
              <a:extLst>
                <a:ext uri="{FF2B5EF4-FFF2-40B4-BE49-F238E27FC236}">
                  <a16:creationId xmlns:a16="http://schemas.microsoft.com/office/drawing/2014/main" id="{BC974CE6-A281-CD94-6B86-8283744AE7CA}"/>
                </a:ext>
              </a:extLst>
            </p:cNvPr>
            <p:cNvSpPr/>
            <p:nvPr/>
          </p:nvSpPr>
          <p:spPr>
            <a:xfrm>
              <a:off x="1019039" y="2136090"/>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hlinkClick r:id="rId4"/>
              <a:extLst>
                <a:ext uri="{FF2B5EF4-FFF2-40B4-BE49-F238E27FC236}">
                  <a16:creationId xmlns:a16="http://schemas.microsoft.com/office/drawing/2014/main" id="{5A3BD579-334C-6B02-2F08-447F47D2597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2271090"/>
              <a:ext cx="244884" cy="270000"/>
            </a:xfrm>
            <a:prstGeom prst="rect">
              <a:avLst/>
            </a:prstGeom>
          </p:spPr>
        </p:pic>
      </p:grpSp>
      <p:pic>
        <p:nvPicPr>
          <p:cNvPr id="11" name="Bildobjekt 10">
            <a:extLst>
              <a:ext uri="{FF2B5EF4-FFF2-40B4-BE49-F238E27FC236}">
                <a16:creationId xmlns:a16="http://schemas.microsoft.com/office/drawing/2014/main" id="{37E67AE7-AB2A-407D-A476-E290B2AB8CF4}"/>
              </a:ext>
            </a:extLst>
          </p:cNvPr>
          <p:cNvPicPr>
            <a:picLocks noChangeAspect="1"/>
          </p:cNvPicPr>
          <p:nvPr/>
        </p:nvPicPr>
        <p:blipFill>
          <a:blip r:embed="rId7"/>
          <a:stretch>
            <a:fillRect/>
          </a:stretch>
        </p:blipFill>
        <p:spPr>
          <a:xfrm>
            <a:off x="7829046" y="2059227"/>
            <a:ext cx="2418522" cy="3429001"/>
          </a:xfrm>
          <a:prstGeom prst="rect">
            <a:avLst/>
          </a:prstGeom>
          <a:ln>
            <a:noFill/>
          </a:ln>
        </p:spPr>
      </p:pic>
      <p:sp>
        <p:nvSpPr>
          <p:cNvPr id="15" name="Rubrik 1">
            <a:extLst>
              <a:ext uri="{FF2B5EF4-FFF2-40B4-BE49-F238E27FC236}">
                <a16:creationId xmlns:a16="http://schemas.microsoft.com/office/drawing/2014/main" id="{E7EDDE2A-141C-43FB-926D-6E833F2CCFA5}"/>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spTree>
    <p:extLst>
      <p:ext uri="{BB962C8B-B14F-4D97-AF65-F5344CB8AC3E}">
        <p14:creationId xmlns:p14="http://schemas.microsoft.com/office/powerpoint/2010/main" val="58228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7EE3F49-4306-4EB3-A822-247656FF796A}"/>
              </a:ext>
            </a:extLst>
          </p:cNvPr>
          <p:cNvPicPr>
            <a:picLocks noChangeAspect="1"/>
          </p:cNvPicPr>
          <p:nvPr/>
        </p:nvPicPr>
        <p:blipFill rotWithShape="1">
          <a:blip r:embed="rId3"/>
          <a:srcRect l="20767" b="11327"/>
          <a:stretch/>
        </p:blipFill>
        <p:spPr>
          <a:xfrm>
            <a:off x="1743554" y="4203303"/>
            <a:ext cx="961692" cy="674148"/>
          </a:xfrm>
          <a:prstGeom prst="rect">
            <a:avLst/>
          </a:prstGeom>
        </p:spPr>
      </p:pic>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406183" y="1265181"/>
            <a:ext cx="9453748" cy="535531"/>
          </a:xfrm>
        </p:spPr>
        <p:txBody>
          <a:bodyPr/>
          <a:lstStyle/>
          <a:p>
            <a:r>
              <a:rPr lang="sv-SE" dirty="0"/>
              <a:t>Vad finns inom rapportering? </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extLst>
              <p:ext uri="{D42A27DB-BD31-4B8C-83A1-F6EECF244321}">
                <p14:modId xmlns:p14="http://schemas.microsoft.com/office/powerpoint/2010/main" val="1189167249"/>
              </p:ext>
            </p:extLst>
          </p:nvPr>
        </p:nvGraphicFramePr>
        <p:xfrm>
          <a:off x="2562734" y="2143445"/>
          <a:ext cx="5209666" cy="4232110"/>
        </p:xfrm>
        <a:graphic>
          <a:graphicData uri="http://schemas.openxmlformats.org/drawingml/2006/table">
            <a:tbl>
              <a:tblPr firstRow="1" bandRow="1">
                <a:tableStyleId>{2D5ABB26-0587-4C30-8999-92F81FD0307C}</a:tableStyleId>
              </a:tblPr>
              <a:tblGrid>
                <a:gridCol w="1832334">
                  <a:extLst>
                    <a:ext uri="{9D8B030D-6E8A-4147-A177-3AD203B41FA5}">
                      <a16:colId xmlns:a16="http://schemas.microsoft.com/office/drawing/2014/main" val="3037781068"/>
                    </a:ext>
                  </a:extLst>
                </a:gridCol>
                <a:gridCol w="3377332">
                  <a:extLst>
                    <a:ext uri="{9D8B030D-6E8A-4147-A177-3AD203B41FA5}">
                      <a16:colId xmlns:a16="http://schemas.microsoft.com/office/drawing/2014/main" val="1869187202"/>
                    </a:ext>
                  </a:extLst>
                </a:gridCol>
              </a:tblGrid>
              <a:tr h="4232110">
                <a:tc>
                  <a:txBody>
                    <a:bodyPr/>
                    <a:lstStyle/>
                    <a:p>
                      <a:r>
                        <a:rPr lang="sv-SE" sz="1400" b="1" dirty="0">
                          <a:solidFill>
                            <a:schemeClr val="tx1"/>
                          </a:solidFill>
                          <a:latin typeface="+mj-lt"/>
                        </a:rPr>
                        <a:t>Rapportering </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Publikation om rapportering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En interaktiv visualisering av rapporteringsprocessen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latin typeface="Arial" panose="020B0604020202020204" pitchFamily="34" charset="0"/>
                          <a:cs typeface="Arial" panose="020B0604020202020204" pitchFamily="34" charset="0"/>
                        </a:rPr>
                        <a:t>En beskrivning av rapporteringsprocessen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Illustrationer över de författningsstyrda rapporteringsvägarna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Exempel på rapporteringsarbete från olika aktörer </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702291231"/>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880731" y="3669183"/>
            <a:ext cx="539998" cy="540000"/>
            <a:chOff x="1019039" y="2629326"/>
            <a:chExt cx="539998" cy="540000"/>
          </a:xfrm>
        </p:grpSpPr>
        <p:sp>
          <p:nvSpPr>
            <p:cNvPr id="32" name="Ellips 31">
              <a:hlinkClick r:id="rId4"/>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6" name="Bild 35">
              <a:hlinkClick r:id="rId5"/>
              <a:extLst>
                <a:ext uri="{FF2B5EF4-FFF2-40B4-BE49-F238E27FC236}">
                  <a16:creationId xmlns:a16="http://schemas.microsoft.com/office/drawing/2014/main" id="{3E10A4CD-B80B-4319-8D4E-B12635B0885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79296" y="2761386"/>
              <a:ext cx="244884" cy="270000"/>
            </a:xfrm>
            <a:prstGeom prst="rect">
              <a:avLst/>
            </a:prstGeom>
          </p:spPr>
        </p:pic>
      </p:grpSp>
      <p:pic>
        <p:nvPicPr>
          <p:cNvPr id="8" name="Bildobjekt 7">
            <a:extLst>
              <a:ext uri="{FF2B5EF4-FFF2-40B4-BE49-F238E27FC236}">
                <a16:creationId xmlns:a16="http://schemas.microsoft.com/office/drawing/2014/main" id="{4158AD1C-D24A-49D5-BC7D-5290095D1B96}"/>
              </a:ext>
            </a:extLst>
          </p:cNvPr>
          <p:cNvPicPr>
            <a:picLocks noChangeAspect="1"/>
          </p:cNvPicPr>
          <p:nvPr/>
        </p:nvPicPr>
        <p:blipFill>
          <a:blip r:embed="rId8"/>
          <a:stretch>
            <a:fillRect/>
          </a:stretch>
        </p:blipFill>
        <p:spPr>
          <a:xfrm>
            <a:off x="7521378" y="2359099"/>
            <a:ext cx="2187247" cy="3162285"/>
          </a:xfrm>
          <a:prstGeom prst="rect">
            <a:avLst/>
          </a:prstGeom>
          <a:effectLst>
            <a:outerShdw blurRad="50800" dist="38100" dir="18900000" algn="bl" rotWithShape="0">
              <a:prstClr val="black">
                <a:alpha val="40000"/>
              </a:prstClr>
            </a:outerShdw>
          </a:effectLst>
        </p:spPr>
      </p:pic>
      <p:pic>
        <p:nvPicPr>
          <p:cNvPr id="5" name="Bildobjekt 4">
            <a:extLst>
              <a:ext uri="{FF2B5EF4-FFF2-40B4-BE49-F238E27FC236}">
                <a16:creationId xmlns:a16="http://schemas.microsoft.com/office/drawing/2014/main" id="{838C8201-320D-4A4C-9D82-A07CB6DEA7EB}"/>
              </a:ext>
            </a:extLst>
          </p:cNvPr>
          <p:cNvPicPr>
            <a:picLocks noChangeAspect="1"/>
          </p:cNvPicPr>
          <p:nvPr/>
        </p:nvPicPr>
        <p:blipFill>
          <a:blip r:embed="rId9"/>
          <a:stretch>
            <a:fillRect/>
          </a:stretch>
        </p:blipFill>
        <p:spPr>
          <a:xfrm>
            <a:off x="9819108" y="2359098"/>
            <a:ext cx="2241354" cy="316228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8606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FB7078D-E86B-4AD0-858D-610455EA548D}"/>
              </a:ext>
            </a:extLst>
          </p:cNvPr>
          <p:cNvPicPr>
            <a:picLocks noChangeAspect="1"/>
          </p:cNvPicPr>
          <p:nvPr/>
        </p:nvPicPr>
        <p:blipFill>
          <a:blip r:embed="rId3"/>
          <a:stretch>
            <a:fillRect/>
          </a:stretch>
        </p:blipFill>
        <p:spPr>
          <a:xfrm>
            <a:off x="8712301" y="1669811"/>
            <a:ext cx="3153858" cy="445250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2" name="Bildobjekt 11">
            <a:extLst>
              <a:ext uri="{FF2B5EF4-FFF2-40B4-BE49-F238E27FC236}">
                <a16:creationId xmlns:a16="http://schemas.microsoft.com/office/drawing/2014/main" id="{5E862F9B-89D2-4A25-BB66-21D136402018}"/>
              </a:ext>
            </a:extLst>
          </p:cNvPr>
          <p:cNvPicPr>
            <a:picLocks noChangeAspect="1"/>
          </p:cNvPicPr>
          <p:nvPr/>
        </p:nvPicPr>
        <p:blipFill>
          <a:blip r:embed="rId4"/>
          <a:stretch>
            <a:fillRect/>
          </a:stretch>
        </p:blipFill>
        <p:spPr>
          <a:xfrm>
            <a:off x="1649203" y="3894157"/>
            <a:ext cx="1126665" cy="705713"/>
          </a:xfrm>
          <a:prstGeom prst="rect">
            <a:avLst/>
          </a:prstGeom>
        </p:spPr>
      </p:pic>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598782" y="1243520"/>
            <a:ext cx="6100819" cy="535531"/>
          </a:xfrm>
        </p:spPr>
        <p:txBody>
          <a:bodyPr/>
          <a:lstStyle/>
          <a:p>
            <a:r>
              <a:rPr lang="sv-SE" dirty="0"/>
              <a:t>Vad finns inom samlad lägesbild?</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nvGraphicFramePr>
        <p:xfrm>
          <a:off x="2763168" y="2706430"/>
          <a:ext cx="5936433" cy="2238939"/>
        </p:xfrm>
        <a:graphic>
          <a:graphicData uri="http://schemas.openxmlformats.org/drawingml/2006/table">
            <a:tbl>
              <a:tblPr firstRow="1" bandRow="1">
                <a:tableStyleId>{2D5ABB26-0587-4C30-8999-92F81FD0307C}</a:tableStyleId>
              </a:tblPr>
              <a:tblGrid>
                <a:gridCol w="2087952">
                  <a:extLst>
                    <a:ext uri="{9D8B030D-6E8A-4147-A177-3AD203B41FA5}">
                      <a16:colId xmlns:a16="http://schemas.microsoft.com/office/drawing/2014/main" val="3037781068"/>
                    </a:ext>
                  </a:extLst>
                </a:gridCol>
                <a:gridCol w="3848481">
                  <a:extLst>
                    <a:ext uri="{9D8B030D-6E8A-4147-A177-3AD203B41FA5}">
                      <a16:colId xmlns:a16="http://schemas.microsoft.com/office/drawing/2014/main" val="1869187202"/>
                    </a:ext>
                  </a:extLst>
                </a:gridCol>
              </a:tblGrid>
              <a:tr h="651339">
                <a:tc>
                  <a:txBody>
                    <a:bodyPr/>
                    <a:lstStyle/>
                    <a:p>
                      <a:r>
                        <a:rPr lang="sv-SE" sz="1400" b="1" dirty="0">
                          <a:solidFill>
                            <a:schemeClr val="tx1"/>
                          </a:solidFill>
                          <a:latin typeface="+mj-lt"/>
                        </a:rPr>
                        <a:t>Lägesbild</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latin typeface="Arial" panose="020B0604020202020204" pitchFamily="34" charset="0"/>
                          <a:cs typeface="Arial" panose="020B0604020202020204" pitchFamily="34" charset="0"/>
                        </a:rPr>
                        <a:t>En definition av lägesbild</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702291231"/>
                  </a:ext>
                </a:extLst>
              </a:tr>
              <a:tr h="1185016">
                <a:tc>
                  <a:txBody>
                    <a:bodyPr/>
                    <a:lstStyle/>
                    <a:p>
                      <a:r>
                        <a:rPr lang="sv-SE" sz="1400" b="1" dirty="0">
                          <a:latin typeface="+mj-lt"/>
                          <a:cs typeface="Arial" panose="020B0604020202020204" pitchFamily="34" charset="0"/>
                        </a:rPr>
                        <a:t>Samlad lägesbild</a:t>
                      </a:r>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indent="-285750">
                        <a:buFont typeface="Arial" panose="020B0604020202020204" pitchFamily="34" charset="0"/>
                        <a:buChar char="•"/>
                      </a:pPr>
                      <a:r>
                        <a:rPr lang="sv-SE" sz="1400" kern="1200" dirty="0">
                          <a:solidFill>
                            <a:schemeClr val="tx1"/>
                          </a:solidFill>
                          <a:latin typeface="Arial" panose="020B0604020202020204" pitchFamily="34" charset="0"/>
                          <a:ea typeface="+mn-ea"/>
                          <a:cs typeface="Arial" panose="020B0604020202020204" pitchFamily="34" charset="0"/>
                        </a:rPr>
                        <a:t>Defin</a:t>
                      </a:r>
                      <a:r>
                        <a:rPr lang="sv-SE" sz="1400" dirty="0">
                          <a:latin typeface="Arial" panose="020B0604020202020204" pitchFamily="34" charset="0"/>
                          <a:cs typeface="Arial" panose="020B0604020202020204" pitchFamily="34" charset="0"/>
                        </a:rPr>
                        <a:t>ition av samlad lägesbild</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En bild över en process för samlad lägesbild.</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En beskrivning av process för samlad lägesbild</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Faktablad om lägesbild</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050603619"/>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366504" y="3935901"/>
            <a:ext cx="539998" cy="540000"/>
            <a:chOff x="1019039" y="2629326"/>
            <a:chExt cx="539998" cy="540000"/>
          </a:xfrm>
        </p:grpSpPr>
        <p:sp>
          <p:nvSpPr>
            <p:cNvPr id="32" name="Ellips 31">
              <a:hlinkClick r:id="rId5"/>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36" name="Bild 35">
              <a:hlinkClick r:id="rId6"/>
              <a:extLst>
                <a:ext uri="{FF2B5EF4-FFF2-40B4-BE49-F238E27FC236}">
                  <a16:creationId xmlns:a16="http://schemas.microsoft.com/office/drawing/2014/main" id="{3E10A4CD-B80B-4319-8D4E-B12635B0885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79296" y="2761386"/>
              <a:ext cx="244884" cy="270000"/>
            </a:xfrm>
            <a:prstGeom prst="rect">
              <a:avLst/>
            </a:prstGeom>
          </p:spPr>
        </p:pic>
      </p:grpSp>
    </p:spTree>
    <p:extLst>
      <p:ext uri="{BB962C8B-B14F-4D97-AF65-F5344CB8AC3E}">
        <p14:creationId xmlns:p14="http://schemas.microsoft.com/office/powerpoint/2010/main" val="10298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1086084978"/>
              </p:ext>
            </p:extLst>
          </p:nvPr>
        </p:nvGraphicFramePr>
        <p:xfrm>
          <a:off x="1763712" y="2112124"/>
          <a:ext cx="5344659" cy="3740640"/>
        </p:xfrm>
        <a:graphic>
          <a:graphicData uri="http://schemas.openxmlformats.org/drawingml/2006/table">
            <a:tbl>
              <a:tblPr firstRow="1" bandRow="1">
                <a:tableStyleId>{2D5ABB26-0587-4C30-8999-92F81FD0307C}</a:tableStyleId>
              </a:tblPr>
              <a:tblGrid>
                <a:gridCol w="5344659">
                  <a:extLst>
                    <a:ext uri="{9D8B030D-6E8A-4147-A177-3AD203B41FA5}">
                      <a16:colId xmlns:a16="http://schemas.microsoft.com/office/drawing/2014/main" val="3037781068"/>
                    </a:ext>
                  </a:extLst>
                </a:gridCol>
              </a:tblGrid>
              <a:tr h="370840">
                <a:tc>
                  <a:txBody>
                    <a:bodyPr/>
                    <a:lstStyle/>
                    <a:p>
                      <a:r>
                        <a:rPr lang="sv-SE" sz="1800" b="1" dirty="0">
                          <a:solidFill>
                            <a:schemeClr val="tx1"/>
                          </a:solidFill>
                          <a:latin typeface="+mj-lt"/>
                        </a:rPr>
                        <a:t>Samlad lägesbild</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Ta fram samlad lägesbild.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Omvärldsbevaka.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Identifiera behov av samlad lägesbild.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Definiera målgrupp och formulera syfte med lägesbild. </a:t>
                      </a:r>
                    </a:p>
                    <a:p>
                      <a:pPr marL="285750" indent="-285750">
                        <a:spcAft>
                          <a:spcPts val="1200"/>
                        </a:spcAft>
                        <a:buFont typeface="Arial" panose="020B0604020202020204" pitchFamily="34" charset="0"/>
                        <a:buChar char="•"/>
                      </a:pPr>
                      <a:r>
                        <a:rPr lang="sv-SE" sz="1400" b="0" kern="1200" dirty="0">
                          <a:solidFill>
                            <a:schemeClr val="tx1"/>
                          </a:solidFill>
                          <a:latin typeface="+mn-lt"/>
                          <a:ea typeface="+mn-ea"/>
                          <a:cs typeface="+mn-cs"/>
                        </a:rPr>
                        <a:t>E</a:t>
                      </a:r>
                      <a:r>
                        <a:rPr lang="sv-SE" sz="1400" b="0" dirty="0">
                          <a:latin typeface="Arial" panose="020B0604020202020204" pitchFamily="34" charset="0"/>
                          <a:cs typeface="Arial" panose="020B0604020202020204" pitchFamily="34" charset="0"/>
                        </a:rPr>
                        <a:t>tablera arbetssätt.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Göra konsekvens- och åtgärdsanalys.</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Göra urval av relevant information.</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Samla in och validera information.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Visualisera lägesbild. </a:t>
                      </a: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sp>
        <p:nvSpPr>
          <p:cNvPr id="9" name="Rektangel 8">
            <a:extLst>
              <a:ext uri="{FF2B5EF4-FFF2-40B4-BE49-F238E27FC236}">
                <a16:creationId xmlns:a16="http://schemas.microsoft.com/office/drawing/2014/main" id="{8B3F71E2-9A66-B04E-0F9F-78CDDA5B6F10}"/>
              </a:ext>
            </a:extLst>
          </p:cNvPr>
          <p:cNvSpPr/>
          <p:nvPr/>
        </p:nvSpPr>
        <p:spPr>
          <a:xfrm>
            <a:off x="9527037" y="2802443"/>
            <a:ext cx="2412470" cy="3416070"/>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4D49F8AE-515B-BAAF-B53B-647D1E52940A}"/>
              </a:ext>
            </a:extLst>
          </p:cNvPr>
          <p:cNvGrpSpPr/>
          <p:nvPr/>
        </p:nvGrpSpPr>
        <p:grpSpPr>
          <a:xfrm>
            <a:off x="1095841" y="2040128"/>
            <a:ext cx="539998" cy="540000"/>
            <a:chOff x="1019039" y="2001576"/>
            <a:chExt cx="539998" cy="540000"/>
          </a:xfrm>
        </p:grpSpPr>
        <p:sp>
          <p:nvSpPr>
            <p:cNvPr id="4" name="Ellips 3">
              <a:hlinkClick r:id="rId3"/>
              <a:extLst>
                <a:ext uri="{FF2B5EF4-FFF2-40B4-BE49-F238E27FC236}">
                  <a16:creationId xmlns:a16="http://schemas.microsoft.com/office/drawing/2014/main" id="{BC974CE6-A281-CD94-6B86-8283744AE7CA}"/>
                </a:ext>
              </a:extLst>
            </p:cNvPr>
            <p:cNvSpPr/>
            <p:nvPr/>
          </p:nvSpPr>
          <p:spPr>
            <a:xfrm>
              <a:off x="1019039" y="2001576"/>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hlinkClick r:id="rId4"/>
              <a:extLst>
                <a:ext uri="{FF2B5EF4-FFF2-40B4-BE49-F238E27FC236}">
                  <a16:creationId xmlns:a16="http://schemas.microsoft.com/office/drawing/2014/main" id="{916F425C-64E2-8D2E-F28D-CCBE1EFB2B9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2136576"/>
              <a:ext cx="244884" cy="270000"/>
            </a:xfrm>
            <a:prstGeom prst="rect">
              <a:avLst/>
            </a:prstGeom>
          </p:spPr>
        </p:pic>
      </p:grpSp>
      <p:sp>
        <p:nvSpPr>
          <p:cNvPr id="10" name="Rektangel 9">
            <a:extLst>
              <a:ext uri="{FF2B5EF4-FFF2-40B4-BE49-F238E27FC236}">
                <a16:creationId xmlns:a16="http://schemas.microsoft.com/office/drawing/2014/main" id="{72F47A77-C7D7-4617-BC2A-1C84ED126375}"/>
              </a:ext>
            </a:extLst>
          </p:cNvPr>
          <p:cNvSpPr/>
          <p:nvPr/>
        </p:nvSpPr>
        <p:spPr>
          <a:xfrm>
            <a:off x="9407494" y="2664640"/>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6B19067-AA52-4455-9B5B-A2AA9B6376A5}"/>
              </a:ext>
            </a:extLst>
          </p:cNvPr>
          <p:cNvSpPr/>
          <p:nvPr/>
        </p:nvSpPr>
        <p:spPr>
          <a:xfrm>
            <a:off x="9287951" y="2580128"/>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129FB37-36E8-4C1C-BD4E-DD7B7968519B}"/>
              </a:ext>
            </a:extLst>
          </p:cNvPr>
          <p:cNvSpPr/>
          <p:nvPr/>
        </p:nvSpPr>
        <p:spPr>
          <a:xfrm>
            <a:off x="9195588" y="2514369"/>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472D415-56D2-4618-A92E-9CCAEC6CE43E}"/>
              </a:ext>
            </a:extLst>
          </p:cNvPr>
          <p:cNvSpPr/>
          <p:nvPr/>
        </p:nvSpPr>
        <p:spPr>
          <a:xfrm>
            <a:off x="9088562" y="2448610"/>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78B534D8-66A8-4420-A865-D34AFF570DCB}"/>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pic>
        <p:nvPicPr>
          <p:cNvPr id="2" name="Bildobjekt 1">
            <a:extLst>
              <a:ext uri="{FF2B5EF4-FFF2-40B4-BE49-F238E27FC236}">
                <a16:creationId xmlns:a16="http://schemas.microsoft.com/office/drawing/2014/main" id="{DC7E1A08-199C-4177-B3FB-D20918C65EE7}"/>
              </a:ext>
            </a:extLst>
          </p:cNvPr>
          <p:cNvPicPr>
            <a:picLocks noChangeAspect="1"/>
          </p:cNvPicPr>
          <p:nvPr/>
        </p:nvPicPr>
        <p:blipFill>
          <a:blip r:embed="rId7"/>
          <a:stretch>
            <a:fillRect/>
          </a:stretch>
        </p:blipFill>
        <p:spPr>
          <a:xfrm>
            <a:off x="8891718" y="2321019"/>
            <a:ext cx="2609314" cy="3596952"/>
          </a:xfrm>
          <a:prstGeom prst="rect">
            <a:avLst/>
          </a:prstGeom>
        </p:spPr>
      </p:pic>
    </p:spTree>
    <p:extLst>
      <p:ext uri="{BB962C8B-B14F-4D97-AF65-F5344CB8AC3E}">
        <p14:creationId xmlns:p14="http://schemas.microsoft.com/office/powerpoint/2010/main" val="17735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1+#ppt_w/2"/>
                                          </p:val>
                                        </p:tav>
                                        <p:tav tm="100000">
                                          <p:val>
                                            <p:strVal val="#ppt_x"/>
                                          </p:val>
                                        </p:tav>
                                      </p:tavLst>
                                    </p:anim>
                                    <p:anim calcmode="lin" valueType="num">
                                      <p:cBhvr additive="base">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1+#ppt_w/2"/>
                                          </p:val>
                                        </p:tav>
                                        <p:tav tm="100000">
                                          <p:val>
                                            <p:strVal val="#ppt_x"/>
                                          </p:val>
                                        </p:tav>
                                      </p:tavLst>
                                    </p:anim>
                                    <p:anim calcmode="lin" valueType="num">
                                      <p:cBhvr additive="base">
                                        <p:cTn id="23" dur="25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1+#ppt_w/2"/>
                                          </p:val>
                                        </p:tav>
                                        <p:tav tm="100000">
                                          <p:val>
                                            <p:strVal val="#ppt_x"/>
                                          </p:val>
                                        </p:tav>
                                      </p:tavLst>
                                    </p:anim>
                                    <p:anim calcmode="lin" valueType="num">
                                      <p:cBhvr additive="base">
                                        <p:cTn id="28" dur="2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1+#ppt_w/2"/>
                                          </p:val>
                                        </p:tav>
                                        <p:tav tm="100000">
                                          <p:val>
                                            <p:strVal val="#ppt_x"/>
                                          </p:val>
                                        </p:tav>
                                      </p:tavLst>
                                    </p:anim>
                                    <p:anim calcmode="lin" valueType="num">
                                      <p:cBhvr additive="base">
                                        <p:cTn id="33" dur="25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1+#ppt_w/2"/>
                                          </p:val>
                                        </p:tav>
                                        <p:tav tm="100000">
                                          <p:val>
                                            <p:strVal val="#ppt_x"/>
                                          </p:val>
                                        </p:tav>
                                      </p:tavLst>
                                    </p:anim>
                                    <p:anim calcmode="lin" valueType="num">
                                      <p:cBhvr additive="base">
                                        <p:cTn id="38" dur="25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352275" y="980133"/>
            <a:ext cx="9453748" cy="535531"/>
          </a:xfrm>
        </p:spPr>
        <p:txBody>
          <a:bodyPr/>
          <a:lstStyle/>
          <a:p>
            <a:r>
              <a:rPr lang="sv-SE" dirty="0"/>
              <a:t>Vad finns inom makt och normer? </a:t>
            </a:r>
          </a:p>
        </p:txBody>
      </p:sp>
      <p:graphicFrame>
        <p:nvGraphicFramePr>
          <p:cNvPr id="9" name="Platshållare för innehåll 10">
            <a:extLst>
              <a:ext uri="{FF2B5EF4-FFF2-40B4-BE49-F238E27FC236}">
                <a16:creationId xmlns:a16="http://schemas.microsoft.com/office/drawing/2014/main" id="{27425663-48B5-4590-BDF0-7FFBEED770DB}"/>
              </a:ext>
            </a:extLst>
          </p:cNvPr>
          <p:cNvGraphicFramePr>
            <a:graphicFrameLocks/>
          </p:cNvGraphicFramePr>
          <p:nvPr>
            <p:extLst>
              <p:ext uri="{D42A27DB-BD31-4B8C-83A1-F6EECF244321}">
                <p14:modId xmlns:p14="http://schemas.microsoft.com/office/powerpoint/2010/main" val="716639222"/>
              </p:ext>
            </p:extLst>
          </p:nvPr>
        </p:nvGraphicFramePr>
        <p:xfrm>
          <a:off x="2500681" y="2554264"/>
          <a:ext cx="6348973" cy="1884172"/>
        </p:xfrm>
        <a:graphic>
          <a:graphicData uri="http://schemas.openxmlformats.org/drawingml/2006/table">
            <a:tbl>
              <a:tblPr firstRow="1" bandRow="1">
                <a:tableStyleId>{2D5ABB26-0587-4C30-8999-92F81FD0307C}</a:tableStyleId>
              </a:tblPr>
              <a:tblGrid>
                <a:gridCol w="2233050">
                  <a:extLst>
                    <a:ext uri="{9D8B030D-6E8A-4147-A177-3AD203B41FA5}">
                      <a16:colId xmlns:a16="http://schemas.microsoft.com/office/drawing/2014/main" val="3037781068"/>
                    </a:ext>
                  </a:extLst>
                </a:gridCol>
                <a:gridCol w="4115923">
                  <a:extLst>
                    <a:ext uri="{9D8B030D-6E8A-4147-A177-3AD203B41FA5}">
                      <a16:colId xmlns:a16="http://schemas.microsoft.com/office/drawing/2014/main" val="1869187202"/>
                    </a:ext>
                  </a:extLst>
                </a:gridCol>
              </a:tblGrid>
              <a:tr h="1884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a:solidFill>
                            <a:schemeClr val="tx1"/>
                          </a:solidFill>
                          <a:latin typeface="+mn-lt"/>
                          <a:ea typeface="+mn-ea"/>
                          <a:cs typeface="+mn-cs"/>
                        </a:rPr>
                        <a:t>Arbetssätt för att arbeta med normer inom samverkan och ledning</a:t>
                      </a:r>
                    </a:p>
                    <a:p>
                      <a:endParaRPr lang="sv-SE" sz="1400" b="1" kern="1200" dirty="0">
                        <a:solidFill>
                          <a:schemeClr val="tx1"/>
                        </a:solidFill>
                        <a:latin typeface="+mn-lt"/>
                        <a:ea typeface="+mn-ea"/>
                        <a:cs typeface="+mn-cs"/>
                      </a:endParaRP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Materialet svarar på frågorna: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Hur uppmärksammar vi makt?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Hur arbetar vi med normer?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Vilka perspektiv är det viktigt att ha med sig?</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070661708"/>
                  </a:ext>
                </a:extLst>
              </a:tr>
            </a:tbl>
          </a:graphicData>
        </a:graphic>
      </p:graphicFrame>
      <p:grpSp>
        <p:nvGrpSpPr>
          <p:cNvPr id="10" name="Grupp 9">
            <a:extLst>
              <a:ext uri="{FF2B5EF4-FFF2-40B4-BE49-F238E27FC236}">
                <a16:creationId xmlns:a16="http://schemas.microsoft.com/office/drawing/2014/main" id="{2489AB3F-7FBD-49C4-8621-BEB980343381}"/>
              </a:ext>
            </a:extLst>
          </p:cNvPr>
          <p:cNvGrpSpPr/>
          <p:nvPr/>
        </p:nvGrpSpPr>
        <p:grpSpPr>
          <a:xfrm>
            <a:off x="1812277" y="2901125"/>
            <a:ext cx="539998" cy="540000"/>
            <a:chOff x="1019039" y="2629326"/>
            <a:chExt cx="539998" cy="540000"/>
          </a:xfrm>
        </p:grpSpPr>
        <p:sp>
          <p:nvSpPr>
            <p:cNvPr id="11" name="Ellips 10">
              <a:hlinkClick r:id="rId3"/>
              <a:extLst>
                <a:ext uri="{FF2B5EF4-FFF2-40B4-BE49-F238E27FC236}">
                  <a16:creationId xmlns:a16="http://schemas.microsoft.com/office/drawing/2014/main" id="{7E764194-3376-4388-8548-37C541735691}"/>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hlinkClick r:id="rId4"/>
              <a:extLst>
                <a:ext uri="{FF2B5EF4-FFF2-40B4-BE49-F238E27FC236}">
                  <a16:creationId xmlns:a16="http://schemas.microsoft.com/office/drawing/2014/main" id="{075456C0-5EB4-4CC6-B5B6-4A4ED151F1B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2761386"/>
              <a:ext cx="244884" cy="270000"/>
            </a:xfrm>
            <a:prstGeom prst="rect">
              <a:avLst/>
            </a:prstGeom>
          </p:spPr>
        </p:pic>
      </p:grpSp>
      <p:pic>
        <p:nvPicPr>
          <p:cNvPr id="13" name="Bildobjekt 12">
            <a:extLst>
              <a:ext uri="{FF2B5EF4-FFF2-40B4-BE49-F238E27FC236}">
                <a16:creationId xmlns:a16="http://schemas.microsoft.com/office/drawing/2014/main" id="{8D888250-E71C-4E68-9971-D681B4584402}"/>
              </a:ext>
            </a:extLst>
          </p:cNvPr>
          <p:cNvPicPr>
            <a:picLocks noChangeAspect="1"/>
          </p:cNvPicPr>
          <p:nvPr/>
        </p:nvPicPr>
        <p:blipFill rotWithShape="1">
          <a:blip r:embed="rId7"/>
          <a:srcRect l="1758" r="-1758"/>
          <a:stretch/>
        </p:blipFill>
        <p:spPr>
          <a:xfrm>
            <a:off x="8984511" y="1848988"/>
            <a:ext cx="3119223" cy="425742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82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6" presetClass="entr" presetSubtype="3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352275" y="944769"/>
            <a:ext cx="6462952" cy="978729"/>
          </a:xfrm>
        </p:spPr>
        <p:txBody>
          <a:bodyPr/>
          <a:lstStyle/>
          <a:p>
            <a:r>
              <a:rPr lang="sv-SE" dirty="0"/>
              <a:t>Vad finns inom kriskommunikation i samverkan?</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extLst>
              <p:ext uri="{D42A27DB-BD31-4B8C-83A1-F6EECF244321}">
                <p14:modId xmlns:p14="http://schemas.microsoft.com/office/powerpoint/2010/main" val="3937548933"/>
              </p:ext>
            </p:extLst>
          </p:nvPr>
        </p:nvGraphicFramePr>
        <p:xfrm>
          <a:off x="2478103" y="2518707"/>
          <a:ext cx="6099526" cy="1230240"/>
        </p:xfrm>
        <a:graphic>
          <a:graphicData uri="http://schemas.openxmlformats.org/drawingml/2006/table">
            <a:tbl>
              <a:tblPr firstRow="1" bandRow="1">
                <a:tableStyleId>{2D5ABB26-0587-4C30-8999-92F81FD0307C}</a:tableStyleId>
              </a:tblPr>
              <a:tblGrid>
                <a:gridCol w="2412198">
                  <a:extLst>
                    <a:ext uri="{9D8B030D-6E8A-4147-A177-3AD203B41FA5}">
                      <a16:colId xmlns:a16="http://schemas.microsoft.com/office/drawing/2014/main" val="3037781068"/>
                    </a:ext>
                  </a:extLst>
                </a:gridCol>
                <a:gridCol w="3687328">
                  <a:extLst>
                    <a:ext uri="{9D8B030D-6E8A-4147-A177-3AD203B41FA5}">
                      <a16:colId xmlns:a16="http://schemas.microsoft.com/office/drawing/2014/main" val="1869187202"/>
                    </a:ext>
                  </a:extLst>
                </a:gridCol>
              </a:tblGrid>
              <a:tr h="1210812">
                <a:tc>
                  <a:txBody>
                    <a:bodyPr/>
                    <a:lstStyle/>
                    <a:p>
                      <a:r>
                        <a:rPr lang="sv-SE" sz="1400" b="1" dirty="0">
                          <a:solidFill>
                            <a:schemeClr val="tx1"/>
                          </a:solidFill>
                          <a:latin typeface="+mj-lt"/>
                        </a:rPr>
                        <a:t>Kriskommunikation i samverkan – För effektiv aktörsgemensam kommunikation vid samhällsstörningar</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indent="0">
                        <a:buFont typeface="Arial" panose="020B0604020202020204" pitchFamily="34" charset="0"/>
                        <a:buNone/>
                      </a:pPr>
                      <a:r>
                        <a:rPr lang="sv-SE" sz="1400" dirty="0">
                          <a:latin typeface="Arial" panose="020B0604020202020204" pitchFamily="34" charset="0"/>
                          <a:cs typeface="Arial" panose="020B0604020202020204" pitchFamily="34" charset="0"/>
                        </a:rPr>
                        <a:t>Text och tillhörande PPT som beskriver arbetsformer för kommunikationssamverkan</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777063872"/>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209365" y="2593827"/>
            <a:ext cx="539998" cy="540000"/>
            <a:chOff x="1019039" y="2629326"/>
            <a:chExt cx="539998" cy="540000"/>
          </a:xfrm>
        </p:grpSpPr>
        <p:sp>
          <p:nvSpPr>
            <p:cNvPr id="32" name="Ellips 31">
              <a:hlinkClick r:id="rId3"/>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a:ln>
                  <a:noFill/>
                </a:ln>
                <a:solidFill>
                  <a:srgbClr val="FFFFFF"/>
                </a:solidFill>
                <a:effectLst/>
                <a:uLnTx/>
                <a:uFillTx/>
                <a:latin typeface="Arial"/>
                <a:ea typeface="+mn-ea"/>
                <a:cs typeface="+mn-cs"/>
              </a:endParaRPr>
            </a:p>
          </p:txBody>
        </p:sp>
        <p:pic>
          <p:nvPicPr>
            <p:cNvPr id="36" name="Bild 35">
              <a:hlinkClick r:id="rId4"/>
              <a:extLst>
                <a:ext uri="{FF2B5EF4-FFF2-40B4-BE49-F238E27FC236}">
                  <a16:creationId xmlns:a16="http://schemas.microsoft.com/office/drawing/2014/main" id="{3E10A4CD-B80B-4319-8D4E-B12635B0885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2761386"/>
              <a:ext cx="244884" cy="270000"/>
            </a:xfrm>
            <a:prstGeom prst="rect">
              <a:avLst/>
            </a:prstGeom>
          </p:spPr>
        </p:pic>
      </p:grpSp>
      <p:pic>
        <p:nvPicPr>
          <p:cNvPr id="4" name="Bildobjekt 3">
            <a:extLst>
              <a:ext uri="{FF2B5EF4-FFF2-40B4-BE49-F238E27FC236}">
                <a16:creationId xmlns:a16="http://schemas.microsoft.com/office/drawing/2014/main" id="{0D5C44EB-74EC-BAF4-F5FC-2FCAEAFF8A90}"/>
              </a:ext>
            </a:extLst>
          </p:cNvPr>
          <p:cNvPicPr>
            <a:picLocks noChangeAspect="1"/>
          </p:cNvPicPr>
          <p:nvPr/>
        </p:nvPicPr>
        <p:blipFill>
          <a:blip r:embed="rId7"/>
          <a:stretch>
            <a:fillRect/>
          </a:stretch>
        </p:blipFill>
        <p:spPr>
          <a:xfrm>
            <a:off x="8577629" y="1733539"/>
            <a:ext cx="3121341" cy="4395470"/>
          </a:xfrm>
          <a:prstGeom prst="rect">
            <a:avLst/>
          </a:prstGeom>
          <a:effectLst>
            <a:outerShdw blurRad="50800" dist="38100" dir="18900000" algn="bl" rotWithShape="0">
              <a:prstClr val="black">
                <a:alpha val="40000"/>
              </a:prstClr>
            </a:outerShdw>
          </a:effectLst>
        </p:spPr>
      </p:pic>
      <p:grpSp>
        <p:nvGrpSpPr>
          <p:cNvPr id="13" name="Grupp 12">
            <a:extLst>
              <a:ext uri="{FF2B5EF4-FFF2-40B4-BE49-F238E27FC236}">
                <a16:creationId xmlns:a16="http://schemas.microsoft.com/office/drawing/2014/main" id="{68831609-560A-1DF6-592D-1DC9D0937942}"/>
              </a:ext>
            </a:extLst>
          </p:cNvPr>
          <p:cNvGrpSpPr/>
          <p:nvPr/>
        </p:nvGrpSpPr>
        <p:grpSpPr>
          <a:xfrm>
            <a:off x="1812277" y="2593827"/>
            <a:ext cx="539998" cy="540000"/>
            <a:chOff x="1019039" y="3071719"/>
            <a:chExt cx="539998" cy="540000"/>
          </a:xfrm>
        </p:grpSpPr>
        <p:sp>
          <p:nvSpPr>
            <p:cNvPr id="7" name="Ellips 6">
              <a:hlinkClick r:id="rId8"/>
              <a:extLst>
                <a:ext uri="{FF2B5EF4-FFF2-40B4-BE49-F238E27FC236}">
                  <a16:creationId xmlns:a16="http://schemas.microsoft.com/office/drawing/2014/main" id="{86DF962E-A550-AB9A-9009-2EA1B1527ECA}"/>
                </a:ext>
              </a:extLst>
            </p:cNvPr>
            <p:cNvSpPr/>
            <p:nvPr/>
          </p:nvSpPr>
          <p:spPr>
            <a:xfrm>
              <a:off x="1019039" y="3071719"/>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Bild 7">
              <a:hlinkClick r:id="rId8"/>
              <a:extLst>
                <a:ext uri="{FF2B5EF4-FFF2-40B4-BE49-F238E27FC236}">
                  <a16:creationId xmlns:a16="http://schemas.microsoft.com/office/drawing/2014/main" id="{760E609F-C6E3-EDDD-8B23-41DE09A5C6D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85434" y="3206719"/>
              <a:ext cx="207209" cy="270000"/>
            </a:xfrm>
            <a:prstGeom prst="rect">
              <a:avLst/>
            </a:prstGeom>
          </p:spPr>
        </p:pic>
      </p:grpSp>
    </p:spTree>
    <p:extLst>
      <p:ext uri="{BB962C8B-B14F-4D97-AF65-F5344CB8AC3E}">
        <p14:creationId xmlns:p14="http://schemas.microsoft.com/office/powerpoint/2010/main" val="179568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F3860-2C1C-E71C-647F-587703A0C8E8}"/>
              </a:ext>
            </a:extLst>
          </p:cNvPr>
          <p:cNvSpPr txBox="1">
            <a:spLocks/>
          </p:cNvSpPr>
          <p:nvPr/>
        </p:nvSpPr>
        <p:spPr>
          <a:xfrm>
            <a:off x="3170109" y="1739115"/>
            <a:ext cx="6828527"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solidFill>
                  <a:schemeClr val="bg1"/>
                </a:solidFill>
              </a:rPr>
              <a:t>Vad innehåller guiden?</a:t>
            </a:r>
          </a:p>
        </p:txBody>
      </p:sp>
      <p:sp>
        <p:nvSpPr>
          <p:cNvPr id="3" name="Platshållare för text 2">
            <a:extLst>
              <a:ext uri="{FF2B5EF4-FFF2-40B4-BE49-F238E27FC236}">
                <a16:creationId xmlns:a16="http://schemas.microsoft.com/office/drawing/2014/main" id="{B82850A5-5444-E5D5-9CD5-262F2BA120BB}"/>
              </a:ext>
            </a:extLst>
          </p:cNvPr>
          <p:cNvSpPr txBox="1">
            <a:spLocks/>
          </p:cNvSpPr>
          <p:nvPr/>
        </p:nvSpPr>
        <p:spPr>
          <a:xfrm>
            <a:off x="3170108" y="2457965"/>
            <a:ext cx="6426975" cy="194668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solidFill>
                  <a:schemeClr val="bg1"/>
                </a:solidFill>
              </a:rPr>
              <a:t>En beskrivning av vad ramverket är och hur du kan </a:t>
            </a:r>
            <a:br>
              <a:rPr lang="sv-SE" sz="2000" dirty="0">
                <a:solidFill>
                  <a:schemeClr val="bg1"/>
                </a:solidFill>
              </a:rPr>
            </a:br>
            <a:r>
              <a:rPr lang="sv-SE" sz="2000" dirty="0">
                <a:solidFill>
                  <a:schemeClr val="bg1"/>
                </a:solidFill>
              </a:rPr>
              <a:t>använda det samt beskrivningar av varje nivå i ramverket.</a:t>
            </a:r>
          </a:p>
          <a:p>
            <a:pPr lvl="1"/>
            <a:r>
              <a:rPr lang="sv-SE" sz="2000" dirty="0">
                <a:solidFill>
                  <a:schemeClr val="bg1"/>
                </a:solidFill>
              </a:rPr>
              <a:t>Vad handlar nivån om? </a:t>
            </a:r>
          </a:p>
          <a:p>
            <a:pPr lvl="1"/>
            <a:r>
              <a:rPr lang="sv-SE" sz="2000" dirty="0">
                <a:solidFill>
                  <a:schemeClr val="bg1"/>
                </a:solidFill>
              </a:rPr>
              <a:t>Vilka utkast av leveranser finns i nivån?</a:t>
            </a:r>
          </a:p>
          <a:p>
            <a:pPr lvl="1"/>
            <a:r>
              <a:rPr lang="sv-SE" sz="2000" dirty="0">
                <a:solidFill>
                  <a:schemeClr val="bg1"/>
                </a:solidFill>
              </a:rPr>
              <a:t>Vilka leveranser planeras att finnas under 2025?</a:t>
            </a:r>
          </a:p>
        </p:txBody>
      </p:sp>
      <p:sp>
        <p:nvSpPr>
          <p:cNvPr id="12" name="Rektangel 11">
            <a:extLst>
              <a:ext uri="{FF2B5EF4-FFF2-40B4-BE49-F238E27FC236}">
                <a16:creationId xmlns:a16="http://schemas.microsoft.com/office/drawing/2014/main" id="{5E804790-4055-FA63-FA44-1A2B1D962438}"/>
              </a:ext>
            </a:extLst>
          </p:cNvPr>
          <p:cNvSpPr>
            <a:spLocks/>
          </p:cNvSpPr>
          <p:nvPr/>
        </p:nvSpPr>
        <p:spPr>
          <a:xfrm>
            <a:off x="2594917" y="1739115"/>
            <a:ext cx="36000" cy="28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A8CD331-7BC5-1444-AF60-A303B75BAE5B}"/>
              </a:ext>
            </a:extLst>
          </p:cNvPr>
          <p:cNvSpPr>
            <a:spLocks/>
          </p:cNvSpPr>
          <p:nvPr/>
        </p:nvSpPr>
        <p:spPr>
          <a:xfrm>
            <a:off x="3260977" y="1230179"/>
            <a:ext cx="5616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C2613343-1F98-5E90-F39D-FBDDDBE2675A}"/>
              </a:ext>
            </a:extLst>
          </p:cNvPr>
          <p:cNvSpPr>
            <a:spLocks/>
          </p:cNvSpPr>
          <p:nvPr/>
        </p:nvSpPr>
        <p:spPr>
          <a:xfrm>
            <a:off x="9835638" y="1748805"/>
            <a:ext cx="36000" cy="28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E2C796FC-7C7F-994C-FE96-3D3822DC0288}"/>
              </a:ext>
            </a:extLst>
          </p:cNvPr>
          <p:cNvSpPr>
            <a:spLocks/>
          </p:cNvSpPr>
          <p:nvPr/>
        </p:nvSpPr>
        <p:spPr>
          <a:xfrm>
            <a:off x="3260977" y="5033839"/>
            <a:ext cx="5616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90FDE406-7064-0636-EAC1-654D0222DBD2}"/>
              </a:ext>
            </a:extLst>
          </p:cNvPr>
          <p:cNvSpPr>
            <a:spLocks/>
          </p:cNvSpPr>
          <p:nvPr/>
        </p:nvSpPr>
        <p:spPr>
          <a:xfrm>
            <a:off x="3262748" y="5250815"/>
            <a:ext cx="5614229"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394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2853063452"/>
              </p:ext>
            </p:extLst>
          </p:nvPr>
        </p:nvGraphicFramePr>
        <p:xfrm>
          <a:off x="3388489" y="1943778"/>
          <a:ext cx="4476377" cy="952834"/>
        </p:xfrm>
        <a:graphic>
          <a:graphicData uri="http://schemas.openxmlformats.org/drawingml/2006/table">
            <a:tbl>
              <a:tblPr firstRow="1" bandRow="1">
                <a:tableStyleId>{2D5ABB26-0587-4C30-8999-92F81FD0307C}</a:tableStyleId>
              </a:tblPr>
              <a:tblGrid>
                <a:gridCol w="4476377">
                  <a:extLst>
                    <a:ext uri="{9D8B030D-6E8A-4147-A177-3AD203B41FA5}">
                      <a16:colId xmlns:a16="http://schemas.microsoft.com/office/drawing/2014/main" val="3037781068"/>
                    </a:ext>
                  </a:extLst>
                </a:gridCol>
              </a:tblGrid>
              <a:tr h="370840">
                <a:tc>
                  <a:txBody>
                    <a:bodyPr/>
                    <a:lstStyle/>
                    <a:p>
                      <a:r>
                        <a:rPr lang="sv-SE" sz="1800" b="1" dirty="0">
                          <a:solidFill>
                            <a:schemeClr val="tx1"/>
                          </a:solidFill>
                          <a:latin typeface="+mj-lt"/>
                        </a:rPr>
                        <a:t>Kriskommunikation i samverkan </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Integrera ett kommunikativt </a:t>
                      </a:r>
                      <a:r>
                        <a:rPr lang="sv-SE" sz="1400" b="0" dirty="0" err="1">
                          <a:latin typeface="Arial" panose="020B0604020202020204" pitchFamily="34" charset="0"/>
                          <a:cs typeface="Arial" panose="020B0604020202020204" pitchFamily="34" charset="0"/>
                        </a:rPr>
                        <a:t>perspektivt</a:t>
                      </a:r>
                      <a:r>
                        <a:rPr lang="sv-SE" sz="1400" b="0" dirty="0">
                          <a:latin typeface="Arial" panose="020B0604020202020204" pitchFamily="34" charset="0"/>
                          <a:cs typeface="Arial" panose="020B0604020202020204" pitchFamily="34" charset="0"/>
                        </a:rPr>
                        <a:t> </a:t>
                      </a: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grpSp>
        <p:nvGrpSpPr>
          <p:cNvPr id="8" name="Grupp 7">
            <a:extLst>
              <a:ext uri="{FF2B5EF4-FFF2-40B4-BE49-F238E27FC236}">
                <a16:creationId xmlns:a16="http://schemas.microsoft.com/office/drawing/2014/main" id="{4D49F8AE-515B-BAAF-B53B-647D1E52940A}"/>
              </a:ext>
            </a:extLst>
          </p:cNvPr>
          <p:cNvGrpSpPr/>
          <p:nvPr/>
        </p:nvGrpSpPr>
        <p:grpSpPr>
          <a:xfrm>
            <a:off x="2579186" y="1943778"/>
            <a:ext cx="539998" cy="540000"/>
            <a:chOff x="1019039" y="2001576"/>
            <a:chExt cx="539998" cy="540000"/>
          </a:xfrm>
        </p:grpSpPr>
        <p:sp>
          <p:nvSpPr>
            <p:cNvPr id="4" name="Ellips 3">
              <a:hlinkClick r:id="rId3"/>
              <a:extLst>
                <a:ext uri="{FF2B5EF4-FFF2-40B4-BE49-F238E27FC236}">
                  <a16:creationId xmlns:a16="http://schemas.microsoft.com/office/drawing/2014/main" id="{BC974CE6-A281-CD94-6B86-8283744AE7CA}"/>
                </a:ext>
              </a:extLst>
            </p:cNvPr>
            <p:cNvSpPr/>
            <p:nvPr/>
          </p:nvSpPr>
          <p:spPr>
            <a:xfrm>
              <a:off x="1019039" y="2001576"/>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Bild 6">
              <a:hlinkClick r:id="rId4"/>
              <a:extLst>
                <a:ext uri="{FF2B5EF4-FFF2-40B4-BE49-F238E27FC236}">
                  <a16:creationId xmlns:a16="http://schemas.microsoft.com/office/drawing/2014/main" id="{916F425C-64E2-8D2E-F28D-CCBE1EFB2B9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79296" y="2136576"/>
              <a:ext cx="244884" cy="270000"/>
            </a:xfrm>
            <a:prstGeom prst="rect">
              <a:avLst/>
            </a:prstGeom>
          </p:spPr>
        </p:pic>
      </p:grpSp>
      <p:pic>
        <p:nvPicPr>
          <p:cNvPr id="16" name="Bildobjekt 15">
            <a:extLst>
              <a:ext uri="{FF2B5EF4-FFF2-40B4-BE49-F238E27FC236}">
                <a16:creationId xmlns:a16="http://schemas.microsoft.com/office/drawing/2014/main" id="{A3B18C88-D3C8-4634-BFE7-3F4EB770F87E}"/>
              </a:ext>
            </a:extLst>
          </p:cNvPr>
          <p:cNvPicPr>
            <a:picLocks noChangeAspect="1"/>
          </p:cNvPicPr>
          <p:nvPr/>
        </p:nvPicPr>
        <p:blipFill>
          <a:blip r:embed="rId7"/>
          <a:stretch>
            <a:fillRect/>
          </a:stretch>
        </p:blipFill>
        <p:spPr>
          <a:xfrm>
            <a:off x="8410884" y="1296506"/>
            <a:ext cx="3202100" cy="4549490"/>
          </a:xfrm>
          <a:prstGeom prst="rect">
            <a:avLst/>
          </a:prstGeom>
        </p:spPr>
      </p:pic>
      <p:sp>
        <p:nvSpPr>
          <p:cNvPr id="17" name="Rubrik 1">
            <a:extLst>
              <a:ext uri="{FF2B5EF4-FFF2-40B4-BE49-F238E27FC236}">
                <a16:creationId xmlns:a16="http://schemas.microsoft.com/office/drawing/2014/main" id="{E61B2281-752F-489B-94BF-4995F20FE521}"/>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spTree>
    <p:extLst>
      <p:ext uri="{BB962C8B-B14F-4D97-AF65-F5344CB8AC3E}">
        <p14:creationId xmlns:p14="http://schemas.microsoft.com/office/powerpoint/2010/main" val="21827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352275" y="1387967"/>
            <a:ext cx="9453748" cy="535531"/>
          </a:xfrm>
        </p:spPr>
        <p:txBody>
          <a:bodyPr/>
          <a:lstStyle/>
          <a:p>
            <a:r>
              <a:rPr lang="sv-SE" dirty="0"/>
              <a:t>Tillämpning av Ramverket på central nivå</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extLst>
              <p:ext uri="{D42A27DB-BD31-4B8C-83A1-F6EECF244321}">
                <p14:modId xmlns:p14="http://schemas.microsoft.com/office/powerpoint/2010/main" val="756018389"/>
              </p:ext>
            </p:extLst>
          </p:nvPr>
        </p:nvGraphicFramePr>
        <p:xfrm>
          <a:off x="2478102" y="2518707"/>
          <a:ext cx="7549476" cy="1210812"/>
        </p:xfrm>
        <a:graphic>
          <a:graphicData uri="http://schemas.openxmlformats.org/drawingml/2006/table">
            <a:tbl>
              <a:tblPr firstRow="1" bandRow="1">
                <a:tableStyleId>{2D5ABB26-0587-4C30-8999-92F81FD0307C}</a:tableStyleId>
              </a:tblPr>
              <a:tblGrid>
                <a:gridCol w="2655289">
                  <a:extLst>
                    <a:ext uri="{9D8B030D-6E8A-4147-A177-3AD203B41FA5}">
                      <a16:colId xmlns:a16="http://schemas.microsoft.com/office/drawing/2014/main" val="3037781068"/>
                    </a:ext>
                  </a:extLst>
                </a:gridCol>
                <a:gridCol w="4894187">
                  <a:extLst>
                    <a:ext uri="{9D8B030D-6E8A-4147-A177-3AD203B41FA5}">
                      <a16:colId xmlns:a16="http://schemas.microsoft.com/office/drawing/2014/main" val="1869187202"/>
                    </a:ext>
                  </a:extLst>
                </a:gridCol>
              </a:tblGrid>
              <a:tr h="1210812">
                <a:tc>
                  <a:txBody>
                    <a:bodyPr/>
                    <a:lstStyle/>
                    <a:p>
                      <a:r>
                        <a:rPr lang="sv-SE" sz="1400" b="1" dirty="0">
                          <a:solidFill>
                            <a:schemeClr val="tx1"/>
                          </a:solidFill>
                          <a:latin typeface="+mj-lt"/>
                        </a:rPr>
                        <a:t>Modell för inriktning och samordning på central nivå</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dirty="0">
                          <a:hlinkClick r:id="rId3"/>
                        </a:rPr>
                        <a:t>Faktablad</a:t>
                      </a:r>
                      <a:r>
                        <a:rPr lang="sv-SE" sz="1400" dirty="0"/>
                        <a:t> om och </a:t>
                      </a:r>
                      <a:r>
                        <a:rPr lang="sv-SE" sz="1400" dirty="0">
                          <a:hlinkClick r:id="rId4"/>
                        </a:rPr>
                        <a:t>bilder </a:t>
                      </a:r>
                      <a:r>
                        <a:rPr lang="sv-SE" sz="1400" dirty="0"/>
                        <a:t>på Modell för tvärsektoriell inriktning och samordning på central nivå</a:t>
                      </a:r>
                    </a:p>
                    <a:p>
                      <a:pPr marL="0" indent="0">
                        <a:buFont typeface="Arial" panose="020B0604020202020204" pitchFamily="34" charset="0"/>
                        <a:buNone/>
                      </a:pPr>
                      <a:endParaRPr lang="sv-SE" sz="1400" dirty="0">
                        <a:latin typeface="Arial" panose="020B0604020202020204" pitchFamily="34" charset="0"/>
                        <a:cs typeface="Arial" panose="020B0604020202020204" pitchFamily="34" charset="0"/>
                      </a:endParaRP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777063872"/>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812277" y="2854113"/>
            <a:ext cx="539998" cy="540000"/>
            <a:chOff x="1019039" y="2629326"/>
            <a:chExt cx="539998" cy="540000"/>
          </a:xfrm>
        </p:grpSpPr>
        <p:sp>
          <p:nvSpPr>
            <p:cNvPr id="32" name="Ellips 31">
              <a:hlinkClick r:id="rId5"/>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6" name="Bild 35">
              <a:hlinkClick r:id="rId6"/>
              <a:extLst>
                <a:ext uri="{FF2B5EF4-FFF2-40B4-BE49-F238E27FC236}">
                  <a16:creationId xmlns:a16="http://schemas.microsoft.com/office/drawing/2014/main" id="{3E10A4CD-B80B-4319-8D4E-B12635B0885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79296" y="2761386"/>
              <a:ext cx="244884" cy="270000"/>
            </a:xfrm>
            <a:prstGeom prst="rect">
              <a:avLst/>
            </a:prstGeom>
          </p:spPr>
        </p:pic>
      </p:grpSp>
    </p:spTree>
    <p:extLst>
      <p:ext uri="{BB962C8B-B14F-4D97-AF65-F5344CB8AC3E}">
        <p14:creationId xmlns:p14="http://schemas.microsoft.com/office/powerpoint/2010/main" val="354351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6" presetClass="entr" presetSubtype="3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9BBC6BC-F6C7-3E8E-6925-173EE10710D4}"/>
              </a:ext>
            </a:extLst>
          </p:cNvPr>
          <p:cNvSpPr txBox="1"/>
          <p:nvPr/>
        </p:nvSpPr>
        <p:spPr>
          <a:xfrm>
            <a:off x="3039036" y="3929103"/>
            <a:ext cx="6113928" cy="369332"/>
          </a:xfrm>
          <a:prstGeom prst="rect">
            <a:avLst/>
          </a:prstGeom>
          <a:noFill/>
        </p:spPr>
        <p:txBody>
          <a:bodyPr wrap="square">
            <a:spAutoFit/>
          </a:bodyPr>
          <a:lstStyle/>
          <a:p>
            <a:pPr algn="ctr"/>
            <a:r>
              <a:rPr lang="sv-SE" sz="1600" b="1" dirty="0">
                <a:solidFill>
                  <a:schemeClr val="bg1"/>
                </a:solidFill>
                <a:effectLst/>
                <a:latin typeface="+mj-lt"/>
              </a:rPr>
              <a:t>Kontakt:  </a:t>
            </a:r>
            <a:r>
              <a:rPr lang="sv-SE" dirty="0">
                <a:solidFill>
                  <a:schemeClr val="bg1"/>
                </a:solidFill>
                <a:latin typeface="+mj-lt"/>
              </a:rPr>
              <a:t>ledningsamverkan@</a:t>
            </a:r>
            <a:r>
              <a:rPr lang="sv-SE" dirty="0">
                <a:solidFill>
                  <a:schemeClr val="bg1"/>
                </a:solidFill>
                <a:effectLst/>
                <a:latin typeface="+mj-lt"/>
              </a:rPr>
              <a:t>msb.se </a:t>
            </a:r>
          </a:p>
        </p:txBody>
      </p:sp>
      <p:sp>
        <p:nvSpPr>
          <p:cNvPr id="4" name="textruta 3">
            <a:extLst>
              <a:ext uri="{FF2B5EF4-FFF2-40B4-BE49-F238E27FC236}">
                <a16:creationId xmlns:a16="http://schemas.microsoft.com/office/drawing/2014/main" id="{38C67BBA-8243-2878-FE9A-4866B0D77103}"/>
              </a:ext>
            </a:extLst>
          </p:cNvPr>
          <p:cNvSpPr txBox="1"/>
          <p:nvPr/>
        </p:nvSpPr>
        <p:spPr>
          <a:xfrm>
            <a:off x="3039036" y="2344122"/>
            <a:ext cx="6113928" cy="584775"/>
          </a:xfrm>
          <a:prstGeom prst="rect">
            <a:avLst/>
          </a:prstGeom>
          <a:noFill/>
        </p:spPr>
        <p:txBody>
          <a:bodyPr wrap="square">
            <a:spAutoFit/>
          </a:bodyPr>
          <a:lstStyle/>
          <a:p>
            <a:pPr algn="ctr"/>
            <a:r>
              <a:rPr lang="sv-SE" sz="3200" dirty="0">
                <a:solidFill>
                  <a:schemeClr val="bg1"/>
                </a:solidFill>
                <a:effectLst/>
                <a:latin typeface="+mj-lt"/>
              </a:rPr>
              <a:t>msb.se/</a:t>
            </a:r>
            <a:r>
              <a:rPr lang="sv-SE" sz="3200" dirty="0" err="1">
                <a:solidFill>
                  <a:schemeClr val="bg1"/>
                </a:solidFill>
                <a:latin typeface="+mj-lt"/>
              </a:rPr>
              <a:t>ledningsamverkan</a:t>
            </a:r>
            <a:endParaRPr lang="sv-SE" sz="3200" dirty="0">
              <a:solidFill>
                <a:schemeClr val="bg1"/>
              </a:solidFill>
              <a:effectLst/>
              <a:latin typeface="+mj-lt"/>
            </a:endParaRPr>
          </a:p>
        </p:txBody>
      </p:sp>
      <p:sp>
        <p:nvSpPr>
          <p:cNvPr id="5" name="Rektangel 4">
            <a:extLst>
              <a:ext uri="{FF2B5EF4-FFF2-40B4-BE49-F238E27FC236}">
                <a16:creationId xmlns:a16="http://schemas.microsoft.com/office/drawing/2014/main" id="{A9B98D1A-4EE9-A1CA-6309-AD569A5B1614}"/>
              </a:ext>
            </a:extLst>
          </p:cNvPr>
          <p:cNvSpPr>
            <a:spLocks noChangeAspect="1"/>
          </p:cNvSpPr>
          <p:nvPr/>
        </p:nvSpPr>
        <p:spPr>
          <a:xfrm>
            <a:off x="3920354" y="3339000"/>
            <a:ext cx="179687"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8D5DAF8-913A-5A83-9C56-18504EE3CC2C}"/>
              </a:ext>
            </a:extLst>
          </p:cNvPr>
          <p:cNvSpPr>
            <a:spLocks noChangeAspect="1"/>
          </p:cNvSpPr>
          <p:nvPr/>
        </p:nvSpPr>
        <p:spPr>
          <a:xfrm>
            <a:off x="4964609" y="3339000"/>
            <a:ext cx="179687"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120D7CF-4B3B-1487-E19F-2D570BA7928B}"/>
              </a:ext>
            </a:extLst>
          </p:cNvPr>
          <p:cNvSpPr>
            <a:spLocks noChangeAspect="1"/>
          </p:cNvSpPr>
          <p:nvPr/>
        </p:nvSpPr>
        <p:spPr>
          <a:xfrm>
            <a:off x="6008863" y="3339000"/>
            <a:ext cx="179687"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ABF6768A-A599-67FA-ECBA-BF387F517FB0}"/>
              </a:ext>
            </a:extLst>
          </p:cNvPr>
          <p:cNvSpPr>
            <a:spLocks noChangeAspect="1"/>
          </p:cNvSpPr>
          <p:nvPr/>
        </p:nvSpPr>
        <p:spPr>
          <a:xfrm>
            <a:off x="7047287" y="3339000"/>
            <a:ext cx="179687"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ADE0AE5-8D53-3F6C-105E-4945F23319C9}"/>
              </a:ext>
            </a:extLst>
          </p:cNvPr>
          <p:cNvSpPr>
            <a:spLocks noChangeAspect="1"/>
          </p:cNvSpPr>
          <p:nvPr/>
        </p:nvSpPr>
        <p:spPr>
          <a:xfrm>
            <a:off x="8097373" y="3339000"/>
            <a:ext cx="179687"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1B62C894-3059-31DB-9540-1508BB1DFE2B}"/>
              </a:ext>
            </a:extLst>
          </p:cNvPr>
          <p:cNvSpPr>
            <a:spLocks noChangeAspect="1"/>
          </p:cNvSpPr>
          <p:nvPr/>
        </p:nvSpPr>
        <p:spPr>
          <a:xfrm>
            <a:off x="3548606" y="3339000"/>
            <a:ext cx="92318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471F349-432C-DD24-71DF-5DA573C90739}"/>
              </a:ext>
            </a:extLst>
          </p:cNvPr>
          <p:cNvSpPr>
            <a:spLocks noChangeAspect="1"/>
          </p:cNvSpPr>
          <p:nvPr/>
        </p:nvSpPr>
        <p:spPr>
          <a:xfrm>
            <a:off x="4592861" y="3339000"/>
            <a:ext cx="923185"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F0608E3-F73E-D3C6-6248-1D4CAEC00651}"/>
              </a:ext>
            </a:extLst>
          </p:cNvPr>
          <p:cNvSpPr>
            <a:spLocks noChangeAspect="1"/>
          </p:cNvSpPr>
          <p:nvPr/>
        </p:nvSpPr>
        <p:spPr>
          <a:xfrm>
            <a:off x="5637116" y="3339000"/>
            <a:ext cx="923185"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97F89DE-8310-52C3-D5CF-067D184BFDA1}"/>
              </a:ext>
            </a:extLst>
          </p:cNvPr>
          <p:cNvSpPr>
            <a:spLocks noChangeAspect="1"/>
          </p:cNvSpPr>
          <p:nvPr/>
        </p:nvSpPr>
        <p:spPr>
          <a:xfrm>
            <a:off x="6681371" y="3339000"/>
            <a:ext cx="923185"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86899D88-8311-0CC0-6F11-E248656B6608}"/>
              </a:ext>
            </a:extLst>
          </p:cNvPr>
          <p:cNvSpPr>
            <a:spLocks noChangeAspect="1"/>
          </p:cNvSpPr>
          <p:nvPr/>
        </p:nvSpPr>
        <p:spPr>
          <a:xfrm>
            <a:off x="7725625" y="3339000"/>
            <a:ext cx="923185"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 name="Grupp 22">
            <a:extLst>
              <a:ext uri="{FF2B5EF4-FFF2-40B4-BE49-F238E27FC236}">
                <a16:creationId xmlns:a16="http://schemas.microsoft.com/office/drawing/2014/main" id="{1BB27DB1-BDB3-B21D-2099-29096146A5F2}"/>
              </a:ext>
            </a:extLst>
          </p:cNvPr>
          <p:cNvGrpSpPr/>
          <p:nvPr/>
        </p:nvGrpSpPr>
        <p:grpSpPr>
          <a:xfrm>
            <a:off x="11292308" y="173040"/>
            <a:ext cx="718458" cy="718458"/>
            <a:chOff x="1882151" y="1311096"/>
            <a:chExt cx="478559" cy="478559"/>
          </a:xfrm>
        </p:grpSpPr>
        <p:sp>
          <p:nvSpPr>
            <p:cNvPr id="24" name="Ellips 23">
              <a:extLst>
                <a:ext uri="{FF2B5EF4-FFF2-40B4-BE49-F238E27FC236}">
                  <a16:creationId xmlns:a16="http://schemas.microsoft.com/office/drawing/2014/main" id="{C5BA8719-5762-858D-2D24-18AC695B77E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Grupp 24">
              <a:extLst>
                <a:ext uri="{FF2B5EF4-FFF2-40B4-BE49-F238E27FC236}">
                  <a16:creationId xmlns:a16="http://schemas.microsoft.com/office/drawing/2014/main" id="{AF5CD18C-F285-7B71-EDDE-D32323E6332E}"/>
                </a:ext>
              </a:extLst>
            </p:cNvPr>
            <p:cNvGrpSpPr/>
            <p:nvPr userDrawn="1"/>
          </p:nvGrpSpPr>
          <p:grpSpPr>
            <a:xfrm>
              <a:off x="2016789" y="1447502"/>
              <a:ext cx="217742" cy="207114"/>
              <a:chOff x="2382579" y="1208223"/>
              <a:chExt cx="217742" cy="207114"/>
            </a:xfrm>
          </p:grpSpPr>
          <p:cxnSp>
            <p:nvCxnSpPr>
              <p:cNvPr id="26" name="Rak 25">
                <a:extLst>
                  <a:ext uri="{FF2B5EF4-FFF2-40B4-BE49-F238E27FC236}">
                    <a16:creationId xmlns:a16="http://schemas.microsoft.com/office/drawing/2014/main" id="{C365A6E8-D1E8-792E-E059-4F72342CC1AE}"/>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BB4A0178-09D8-D449-309E-54B43A20E07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852D233-CFD7-FE21-7BF6-9CEEF05F627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69F23BAB-A915-4377-3AAF-92D3E6896F5F}"/>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A670B43B-69F4-15BA-0E55-2E6B22F5B8D2}"/>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1" name="Ellips 30">
            <a:hlinkClick r:id="rId2" action="ppaction://hlinksldjump"/>
            <a:extLst>
              <a:ext uri="{FF2B5EF4-FFF2-40B4-BE49-F238E27FC236}">
                <a16:creationId xmlns:a16="http://schemas.microsoft.com/office/drawing/2014/main" id="{C9C7141D-E42C-8413-151A-8D758CB5FDED}"/>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4285300"/>
      </p:ext>
    </p:extLst>
  </p:cSld>
  <p:clrMapOvr>
    <a:masterClrMapping/>
  </p:clrMapOvr>
  <mc:AlternateContent xmlns:mc="http://schemas.openxmlformats.org/markup-compatibility/2006" xmlns:p14="http://schemas.microsoft.com/office/powerpoint/2010/main">
    <mc:Choice Requires="p14">
      <p:transition spd="slow" p14:dur="125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par>
                                <p:cTn id="9" presetID="8" presetClass="emph" presetSubtype="0" decel="50000" fill="hold" grpId="1" nodeType="withEffect">
                                  <p:stCondLst>
                                    <p:cond delay="500"/>
                                  </p:stCondLst>
                                  <p:childTnLst>
                                    <p:animRot by="21600000">
                                      <p:cBhvr>
                                        <p:cTn id="10" dur="1000" fill="hold"/>
                                        <p:tgtEl>
                                          <p:spTgt spid="5"/>
                                        </p:tgtEl>
                                        <p:attrNameLst>
                                          <p:attrName>r</p:attrName>
                                        </p:attrNameLst>
                                      </p:cBhvr>
                                    </p:animRot>
                                  </p:childTnLst>
                                </p:cTn>
                              </p:par>
                              <p:par>
                                <p:cTn id="11" presetID="23" presetClass="entr" presetSubtype="16" fill="hold" grpId="0" nodeType="withEffect">
                                  <p:stCondLst>
                                    <p:cond delay="70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childTnLst>
                                </p:cTn>
                              </p:par>
                              <p:par>
                                <p:cTn id="15" presetID="8" presetClass="emph" presetSubtype="0" decel="50000" fill="hold" grpId="1" nodeType="withEffect">
                                  <p:stCondLst>
                                    <p:cond delay="700"/>
                                  </p:stCondLst>
                                  <p:childTnLst>
                                    <p:animRot by="21600000">
                                      <p:cBhvr>
                                        <p:cTn id="16" dur="1000" fill="hold"/>
                                        <p:tgtEl>
                                          <p:spTgt spid="6"/>
                                        </p:tgtEl>
                                        <p:attrNameLst>
                                          <p:attrName>r</p:attrName>
                                        </p:attrNameLst>
                                      </p:cBhvr>
                                    </p:animRot>
                                  </p:childTnLst>
                                </p:cTn>
                              </p:par>
                              <p:par>
                                <p:cTn id="17" presetID="23" presetClass="entr" presetSubtype="16" fill="hold" grpId="0" nodeType="withEffect">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childTnLst>
                                </p:cTn>
                              </p:par>
                              <p:par>
                                <p:cTn id="21" presetID="8" presetClass="emph" presetSubtype="0" decel="50000" fill="hold" grpId="1" nodeType="withEffect">
                                  <p:stCondLst>
                                    <p:cond delay="900"/>
                                  </p:stCondLst>
                                  <p:childTnLst>
                                    <p:animRot by="21600000">
                                      <p:cBhvr>
                                        <p:cTn id="22" dur="1000" fill="hold"/>
                                        <p:tgtEl>
                                          <p:spTgt spid="7"/>
                                        </p:tgtEl>
                                        <p:attrNameLst>
                                          <p:attrName>r</p:attrName>
                                        </p:attrNameLst>
                                      </p:cBhvr>
                                    </p:animRot>
                                  </p:childTnLst>
                                </p:cTn>
                              </p:par>
                              <p:par>
                                <p:cTn id="23" presetID="23" presetClass="entr" presetSubtype="16" fill="hold" grpId="0" nodeType="withEffect">
                                  <p:stCondLst>
                                    <p:cond delay="110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childTnLst>
                                </p:cTn>
                              </p:par>
                              <p:par>
                                <p:cTn id="27" presetID="8" presetClass="emph" presetSubtype="0" decel="50000" fill="hold" grpId="1" nodeType="withEffect">
                                  <p:stCondLst>
                                    <p:cond delay="1100"/>
                                  </p:stCondLst>
                                  <p:childTnLst>
                                    <p:animRot by="21600000">
                                      <p:cBhvr>
                                        <p:cTn id="28" dur="1000" fill="hold"/>
                                        <p:tgtEl>
                                          <p:spTgt spid="8"/>
                                        </p:tgtEl>
                                        <p:attrNameLst>
                                          <p:attrName>r</p:attrName>
                                        </p:attrNameLst>
                                      </p:cBhvr>
                                    </p:animRot>
                                  </p:childTnLst>
                                </p:cTn>
                              </p:par>
                              <p:par>
                                <p:cTn id="29" presetID="23" presetClass="entr" presetSubtype="16" fill="hold" grpId="0" nodeType="withEffect">
                                  <p:stCondLst>
                                    <p:cond delay="1300"/>
                                  </p:stCondLst>
                                  <p:childTnLst>
                                    <p:set>
                                      <p:cBhvr>
                                        <p:cTn id="30" dur="1" fill="hold">
                                          <p:stCondLst>
                                            <p:cond delay="0"/>
                                          </p:stCondLst>
                                        </p:cTn>
                                        <p:tgtEl>
                                          <p:spTgt spid="9"/>
                                        </p:tgtEl>
                                        <p:attrNameLst>
                                          <p:attrName>style.visibility</p:attrName>
                                        </p:attrNameLst>
                                      </p:cBhvr>
                                      <p:to>
                                        <p:strVal val="visible"/>
                                      </p:to>
                                    </p:set>
                                    <p:anim calcmode="lin" valueType="num">
                                      <p:cBhvr>
                                        <p:cTn id="31" dur="750" fill="hold"/>
                                        <p:tgtEl>
                                          <p:spTgt spid="9"/>
                                        </p:tgtEl>
                                        <p:attrNameLst>
                                          <p:attrName>ppt_w</p:attrName>
                                        </p:attrNameLst>
                                      </p:cBhvr>
                                      <p:tavLst>
                                        <p:tav tm="0">
                                          <p:val>
                                            <p:fltVal val="0"/>
                                          </p:val>
                                        </p:tav>
                                        <p:tav tm="100000">
                                          <p:val>
                                            <p:strVal val="#ppt_w"/>
                                          </p:val>
                                        </p:tav>
                                      </p:tavLst>
                                    </p:anim>
                                    <p:anim calcmode="lin" valueType="num">
                                      <p:cBhvr>
                                        <p:cTn id="32" dur="750" fill="hold"/>
                                        <p:tgtEl>
                                          <p:spTgt spid="9"/>
                                        </p:tgtEl>
                                        <p:attrNameLst>
                                          <p:attrName>ppt_h</p:attrName>
                                        </p:attrNameLst>
                                      </p:cBhvr>
                                      <p:tavLst>
                                        <p:tav tm="0">
                                          <p:val>
                                            <p:fltVal val="0"/>
                                          </p:val>
                                        </p:tav>
                                        <p:tav tm="100000">
                                          <p:val>
                                            <p:strVal val="#ppt_h"/>
                                          </p:val>
                                        </p:tav>
                                      </p:tavLst>
                                    </p:anim>
                                  </p:childTnLst>
                                </p:cTn>
                              </p:par>
                              <p:par>
                                <p:cTn id="33" presetID="8" presetClass="emph" presetSubtype="0" decel="50000" fill="hold" grpId="1" nodeType="withEffect">
                                  <p:stCondLst>
                                    <p:cond delay="1300"/>
                                  </p:stCondLst>
                                  <p:childTnLst>
                                    <p:animRot by="21600000">
                                      <p:cBhvr>
                                        <p:cTn id="34" dur="1000" fill="hold"/>
                                        <p:tgtEl>
                                          <p:spTgt spid="9"/>
                                        </p:tgtEl>
                                        <p:attrNameLst>
                                          <p:attrName>r</p:attrName>
                                        </p:attrNameLst>
                                      </p:cBhvr>
                                    </p:animRot>
                                  </p:childTnLst>
                                </p:cTn>
                              </p:par>
                            </p:childTnLst>
                          </p:cTn>
                        </p:par>
                        <p:par>
                          <p:cTn id="35" fill="hold">
                            <p:stCondLst>
                              <p:cond delay="2300"/>
                            </p:stCondLst>
                            <p:childTnLst>
                              <p:par>
                                <p:cTn id="36" presetID="16" presetClass="entr" presetSubtype="37"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750"/>
                                        <p:tgtEl>
                                          <p:spTgt spid="14"/>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750"/>
                                        <p:tgtEl>
                                          <p:spTgt spid="13"/>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outVertical)">
                                      <p:cBhvr>
                                        <p:cTn id="44" dur="750"/>
                                        <p:tgtEl>
                                          <p:spTgt spid="12"/>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75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750"/>
                                        <p:tgtEl>
                                          <p:spTgt spid="10"/>
                                        </p:tgtEl>
                                      </p:cBhvr>
                                    </p:animEffect>
                                  </p:childTnLst>
                                </p:cTn>
                              </p:par>
                              <p:par>
                                <p:cTn id="51" presetID="8" presetClass="entr" presetSubtype="32"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diamond(out)">
                                      <p:cBhvr>
                                        <p:cTn id="53" dur="1250"/>
                                        <p:tgtEl>
                                          <p:spTgt spid="4"/>
                                        </p:tgtEl>
                                      </p:cBhvr>
                                    </p:animEffect>
                                  </p:childTnLst>
                                </p:cTn>
                              </p:par>
                              <p:par>
                                <p:cTn id="54" presetID="8" presetClass="entr" presetSubtype="32"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amond(out)">
                                      <p:cBhvr>
                                        <p:cTn id="5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1424B897-EF92-C14B-C07D-A2AF9E9B2FEF}"/>
              </a:ext>
            </a:extLst>
          </p:cNvPr>
          <p:cNvSpPr>
            <a:spLocks noChangeAspect="1"/>
          </p:cNvSpPr>
          <p:nvPr/>
        </p:nvSpPr>
        <p:spPr>
          <a:xfrm>
            <a:off x="1754155" y="5091595"/>
            <a:ext cx="827310" cy="139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9F40EEFE-2FF0-C5A0-BA3A-7CB503DC1BE8}"/>
              </a:ext>
            </a:extLst>
          </p:cNvPr>
          <p:cNvSpPr>
            <a:spLocks noChangeAspect="1"/>
          </p:cNvSpPr>
          <p:nvPr/>
        </p:nvSpPr>
        <p:spPr>
          <a:xfrm>
            <a:off x="2689962" y="5091595"/>
            <a:ext cx="827310" cy="139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9AE992C-1DC4-CA49-7BD1-C5FAE8E11693}"/>
              </a:ext>
            </a:extLst>
          </p:cNvPr>
          <p:cNvSpPr>
            <a:spLocks noChangeAspect="1"/>
          </p:cNvSpPr>
          <p:nvPr/>
        </p:nvSpPr>
        <p:spPr>
          <a:xfrm>
            <a:off x="3625769" y="5091595"/>
            <a:ext cx="827310" cy="139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786F5DE-C0B8-B712-A71D-DDAD3BADA01E}"/>
              </a:ext>
            </a:extLst>
          </p:cNvPr>
          <p:cNvSpPr>
            <a:spLocks noChangeAspect="1"/>
          </p:cNvSpPr>
          <p:nvPr/>
        </p:nvSpPr>
        <p:spPr>
          <a:xfrm>
            <a:off x="4561576" y="5091595"/>
            <a:ext cx="827310" cy="139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9820DD24-1B31-3A27-D466-CC30C418F5CE}"/>
              </a:ext>
            </a:extLst>
          </p:cNvPr>
          <p:cNvSpPr>
            <a:spLocks noChangeAspect="1"/>
          </p:cNvSpPr>
          <p:nvPr/>
        </p:nvSpPr>
        <p:spPr>
          <a:xfrm>
            <a:off x="5497382" y="5091595"/>
            <a:ext cx="827310" cy="1393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1B2854C7-7300-9487-53F9-CD800C2E3F66}"/>
              </a:ext>
            </a:extLst>
          </p:cNvPr>
          <p:cNvGrpSpPr/>
          <p:nvPr/>
        </p:nvGrpSpPr>
        <p:grpSpPr>
          <a:xfrm>
            <a:off x="6987507" y="1616337"/>
            <a:ext cx="5517804" cy="3614569"/>
            <a:chOff x="6685047" y="1616337"/>
            <a:chExt cx="5517804" cy="3614569"/>
          </a:xfrm>
        </p:grpSpPr>
        <p:sp>
          <p:nvSpPr>
            <p:cNvPr id="10" name="Rektangel 9">
              <a:extLst>
                <a:ext uri="{FF2B5EF4-FFF2-40B4-BE49-F238E27FC236}">
                  <a16:creationId xmlns:a16="http://schemas.microsoft.com/office/drawing/2014/main" id="{23E15587-A754-978C-3157-A44997D5DF9B}"/>
                </a:ext>
              </a:extLst>
            </p:cNvPr>
            <p:cNvSpPr/>
            <p:nvPr/>
          </p:nvSpPr>
          <p:spPr>
            <a:xfrm>
              <a:off x="6691257" y="1627094"/>
              <a:ext cx="5198284" cy="36038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2">
              <a:extLst>
                <a:ext uri="{FF2B5EF4-FFF2-40B4-BE49-F238E27FC236}">
                  <a16:creationId xmlns:a16="http://schemas.microsoft.com/office/drawing/2014/main" id="{BA04C373-B720-09E9-2A98-BE7C95876951}"/>
                </a:ext>
              </a:extLst>
            </p:cNvPr>
            <p:cNvSpPr txBox="1">
              <a:spLocks/>
            </p:cNvSpPr>
            <p:nvPr/>
          </p:nvSpPr>
          <p:spPr>
            <a:xfrm>
              <a:off x="7032104" y="2060010"/>
              <a:ext cx="4387173" cy="274844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dirty="0">
                  <a:latin typeface="+mj-lt"/>
                </a:rPr>
                <a:t>Varför kallas Gemensamma grunder för ett ramverk?</a:t>
              </a:r>
            </a:p>
            <a:p>
              <a:r>
                <a:rPr lang="sv-SE" sz="1600" dirty="0"/>
                <a:t>För att kunna kommunicera Gemensamma grunder på ett tydligt och begripligt sätt.</a:t>
              </a:r>
            </a:p>
            <a:p>
              <a:r>
                <a:rPr lang="sv-SE" sz="1600" dirty="0"/>
                <a:t>För att ge stöd för både användning och vidareutveckling genom en röd tråd mellan de olika produkterna.  </a:t>
              </a:r>
            </a:p>
            <a:p>
              <a:r>
                <a:rPr lang="sv-SE" sz="1600" dirty="0"/>
                <a:t>För att den totala leveransen, det vill säga slutprodukten, blir mer normerande än vad Gemensamma grunder varit tidigare.</a:t>
              </a:r>
            </a:p>
          </p:txBody>
        </p:sp>
        <p:sp>
          <p:nvSpPr>
            <p:cNvPr id="17" name="Rektangel 16">
              <a:extLst>
                <a:ext uri="{FF2B5EF4-FFF2-40B4-BE49-F238E27FC236}">
                  <a16:creationId xmlns:a16="http://schemas.microsoft.com/office/drawing/2014/main" id="{1E35BEE6-BBE6-6DFE-BA2F-073CFD9584C9}"/>
                </a:ext>
              </a:extLst>
            </p:cNvPr>
            <p:cNvSpPr/>
            <p:nvPr/>
          </p:nvSpPr>
          <p:spPr>
            <a:xfrm>
              <a:off x="6691256" y="1626683"/>
              <a:ext cx="621665" cy="621665"/>
            </a:xfrm>
            <a:custGeom>
              <a:avLst/>
              <a:gdLst>
                <a:gd name="connsiteX0" fmla="*/ 0 w 1110647"/>
                <a:gd name="connsiteY0" fmla="*/ 0 h 1110647"/>
                <a:gd name="connsiteX1" fmla="*/ 1110647 w 1110647"/>
                <a:gd name="connsiteY1" fmla="*/ 0 h 1110647"/>
                <a:gd name="connsiteX2" fmla="*/ 1110647 w 1110647"/>
                <a:gd name="connsiteY2" fmla="*/ 1110647 h 1110647"/>
                <a:gd name="connsiteX3" fmla="*/ 0 w 1110647"/>
                <a:gd name="connsiteY3" fmla="*/ 1110647 h 1110647"/>
                <a:gd name="connsiteX4" fmla="*/ 0 w 1110647"/>
                <a:gd name="connsiteY4" fmla="*/ 0 h 1110647"/>
                <a:gd name="connsiteX0" fmla="*/ 1110647 w 1202087"/>
                <a:gd name="connsiteY0" fmla="*/ 1110647 h 1202087"/>
                <a:gd name="connsiteX1" fmla="*/ 0 w 1202087"/>
                <a:gd name="connsiteY1" fmla="*/ 1110647 h 1202087"/>
                <a:gd name="connsiteX2" fmla="*/ 0 w 1202087"/>
                <a:gd name="connsiteY2" fmla="*/ 0 h 1202087"/>
                <a:gd name="connsiteX3" fmla="*/ 1110647 w 1202087"/>
                <a:gd name="connsiteY3" fmla="*/ 0 h 1202087"/>
                <a:gd name="connsiteX4" fmla="*/ 1202087 w 1202087"/>
                <a:gd name="connsiteY4" fmla="*/ 1202087 h 1202087"/>
                <a:gd name="connsiteX0" fmla="*/ 1110647 w 1110647"/>
                <a:gd name="connsiteY0" fmla="*/ 1110647 h 1110647"/>
                <a:gd name="connsiteX1" fmla="*/ 0 w 1110647"/>
                <a:gd name="connsiteY1" fmla="*/ 1110647 h 1110647"/>
                <a:gd name="connsiteX2" fmla="*/ 0 w 1110647"/>
                <a:gd name="connsiteY2" fmla="*/ 0 h 1110647"/>
                <a:gd name="connsiteX3" fmla="*/ 1110647 w 1110647"/>
                <a:gd name="connsiteY3" fmla="*/ 0 h 1110647"/>
                <a:gd name="connsiteX0" fmla="*/ 0 w 1110647"/>
                <a:gd name="connsiteY0" fmla="*/ 1110647 h 1110647"/>
                <a:gd name="connsiteX1" fmla="*/ 0 w 1110647"/>
                <a:gd name="connsiteY1" fmla="*/ 0 h 1110647"/>
                <a:gd name="connsiteX2" fmla="*/ 1110647 w 1110647"/>
                <a:gd name="connsiteY2" fmla="*/ 0 h 1110647"/>
              </a:gdLst>
              <a:ahLst/>
              <a:cxnLst>
                <a:cxn ang="0">
                  <a:pos x="connsiteX0" y="connsiteY0"/>
                </a:cxn>
                <a:cxn ang="0">
                  <a:pos x="connsiteX1" y="connsiteY1"/>
                </a:cxn>
                <a:cxn ang="0">
                  <a:pos x="connsiteX2" y="connsiteY2"/>
                </a:cxn>
              </a:cxnLst>
              <a:rect l="l" t="t" r="r" b="b"/>
              <a:pathLst>
                <a:path w="1110647" h="1110647">
                  <a:moveTo>
                    <a:pt x="0" y="1110647"/>
                  </a:moveTo>
                  <a:lnTo>
                    <a:pt x="0" y="0"/>
                  </a:lnTo>
                  <a:lnTo>
                    <a:pt x="1110647" y="0"/>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6">
              <a:extLst>
                <a:ext uri="{FF2B5EF4-FFF2-40B4-BE49-F238E27FC236}">
                  <a16:creationId xmlns:a16="http://schemas.microsoft.com/office/drawing/2014/main" id="{4F2D0336-C735-48B7-9711-CCA05AE8A5C8}"/>
                </a:ext>
              </a:extLst>
            </p:cNvPr>
            <p:cNvSpPr/>
            <p:nvPr/>
          </p:nvSpPr>
          <p:spPr>
            <a:xfrm rot="16200000">
              <a:off x="6685047" y="4609241"/>
              <a:ext cx="621665" cy="621665"/>
            </a:xfrm>
            <a:custGeom>
              <a:avLst/>
              <a:gdLst>
                <a:gd name="connsiteX0" fmla="*/ 0 w 1110647"/>
                <a:gd name="connsiteY0" fmla="*/ 0 h 1110647"/>
                <a:gd name="connsiteX1" fmla="*/ 1110647 w 1110647"/>
                <a:gd name="connsiteY1" fmla="*/ 0 h 1110647"/>
                <a:gd name="connsiteX2" fmla="*/ 1110647 w 1110647"/>
                <a:gd name="connsiteY2" fmla="*/ 1110647 h 1110647"/>
                <a:gd name="connsiteX3" fmla="*/ 0 w 1110647"/>
                <a:gd name="connsiteY3" fmla="*/ 1110647 h 1110647"/>
                <a:gd name="connsiteX4" fmla="*/ 0 w 1110647"/>
                <a:gd name="connsiteY4" fmla="*/ 0 h 1110647"/>
                <a:gd name="connsiteX0" fmla="*/ 1110647 w 1202087"/>
                <a:gd name="connsiteY0" fmla="*/ 1110647 h 1202087"/>
                <a:gd name="connsiteX1" fmla="*/ 0 w 1202087"/>
                <a:gd name="connsiteY1" fmla="*/ 1110647 h 1202087"/>
                <a:gd name="connsiteX2" fmla="*/ 0 w 1202087"/>
                <a:gd name="connsiteY2" fmla="*/ 0 h 1202087"/>
                <a:gd name="connsiteX3" fmla="*/ 1110647 w 1202087"/>
                <a:gd name="connsiteY3" fmla="*/ 0 h 1202087"/>
                <a:gd name="connsiteX4" fmla="*/ 1202087 w 1202087"/>
                <a:gd name="connsiteY4" fmla="*/ 1202087 h 1202087"/>
                <a:gd name="connsiteX0" fmla="*/ 1110647 w 1110647"/>
                <a:gd name="connsiteY0" fmla="*/ 1110647 h 1110647"/>
                <a:gd name="connsiteX1" fmla="*/ 0 w 1110647"/>
                <a:gd name="connsiteY1" fmla="*/ 1110647 h 1110647"/>
                <a:gd name="connsiteX2" fmla="*/ 0 w 1110647"/>
                <a:gd name="connsiteY2" fmla="*/ 0 h 1110647"/>
                <a:gd name="connsiteX3" fmla="*/ 1110647 w 1110647"/>
                <a:gd name="connsiteY3" fmla="*/ 0 h 1110647"/>
                <a:gd name="connsiteX0" fmla="*/ 0 w 1110647"/>
                <a:gd name="connsiteY0" fmla="*/ 1110647 h 1110647"/>
                <a:gd name="connsiteX1" fmla="*/ 0 w 1110647"/>
                <a:gd name="connsiteY1" fmla="*/ 0 h 1110647"/>
                <a:gd name="connsiteX2" fmla="*/ 1110647 w 1110647"/>
                <a:gd name="connsiteY2" fmla="*/ 0 h 1110647"/>
              </a:gdLst>
              <a:ahLst/>
              <a:cxnLst>
                <a:cxn ang="0">
                  <a:pos x="connsiteX0" y="connsiteY0"/>
                </a:cxn>
                <a:cxn ang="0">
                  <a:pos x="connsiteX1" y="connsiteY1"/>
                </a:cxn>
                <a:cxn ang="0">
                  <a:pos x="connsiteX2" y="connsiteY2"/>
                </a:cxn>
              </a:cxnLst>
              <a:rect l="l" t="t" r="r" b="b"/>
              <a:pathLst>
                <a:path w="1110647" h="1110647">
                  <a:moveTo>
                    <a:pt x="0" y="1110647"/>
                  </a:moveTo>
                  <a:lnTo>
                    <a:pt x="0" y="0"/>
                  </a:lnTo>
                  <a:lnTo>
                    <a:pt x="1110647" y="0"/>
                  </a:lnTo>
                </a:path>
              </a:pathLst>
            </a:cu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19">
              <a:extLst>
                <a:ext uri="{FF2B5EF4-FFF2-40B4-BE49-F238E27FC236}">
                  <a16:creationId xmlns:a16="http://schemas.microsoft.com/office/drawing/2014/main" id="{7E11660E-68B3-5D93-FC1F-8CE1A683D05A}"/>
                </a:ext>
              </a:extLst>
            </p:cNvPr>
            <p:cNvCxnSpPr/>
            <p:nvPr/>
          </p:nvCxnSpPr>
          <p:spPr>
            <a:xfrm>
              <a:off x="9459651" y="5230906"/>
              <a:ext cx="27432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3291578-5D3D-75C6-034B-02265B4C3680}"/>
                </a:ext>
              </a:extLst>
            </p:cNvPr>
            <p:cNvCxnSpPr/>
            <p:nvPr/>
          </p:nvCxnSpPr>
          <p:spPr>
            <a:xfrm>
              <a:off x="9459651" y="1616337"/>
              <a:ext cx="27432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 name="Rubrik 5">
            <a:extLst>
              <a:ext uri="{FF2B5EF4-FFF2-40B4-BE49-F238E27FC236}">
                <a16:creationId xmlns:a16="http://schemas.microsoft.com/office/drawing/2014/main" id="{EB2E2495-2D19-339B-4CAE-966F8189D48E}"/>
              </a:ext>
            </a:extLst>
          </p:cNvPr>
          <p:cNvSpPr>
            <a:spLocks noGrp="1"/>
          </p:cNvSpPr>
          <p:nvPr>
            <p:ph type="title"/>
          </p:nvPr>
        </p:nvSpPr>
        <p:spPr>
          <a:xfrm>
            <a:off x="1764000" y="684000"/>
            <a:ext cx="9453748" cy="535531"/>
          </a:xfrm>
        </p:spPr>
        <p:txBody>
          <a:bodyPr/>
          <a:lstStyle/>
          <a:p>
            <a:r>
              <a:rPr lang="sv-SE" sz="3200" b="1" dirty="0">
                <a:solidFill>
                  <a:schemeClr val="bg1"/>
                </a:solidFill>
              </a:rPr>
              <a:t>Om ramverket</a:t>
            </a:r>
            <a:endParaRPr lang="sv-SE" dirty="0"/>
          </a:p>
        </p:txBody>
      </p:sp>
      <p:sp>
        <p:nvSpPr>
          <p:cNvPr id="8" name="Platshållare för innehåll 7">
            <a:extLst>
              <a:ext uri="{FF2B5EF4-FFF2-40B4-BE49-F238E27FC236}">
                <a16:creationId xmlns:a16="http://schemas.microsoft.com/office/drawing/2014/main" id="{4AC86497-D936-FA89-1E1E-B1CB39D3F8AB}"/>
              </a:ext>
            </a:extLst>
          </p:cNvPr>
          <p:cNvSpPr>
            <a:spLocks noGrp="1"/>
          </p:cNvSpPr>
          <p:nvPr>
            <p:ph idx="1"/>
          </p:nvPr>
        </p:nvSpPr>
        <p:spPr>
          <a:xfrm>
            <a:off x="1764000" y="1620000"/>
            <a:ext cx="4847816" cy="3053599"/>
          </a:xfrm>
        </p:spPr>
        <p:txBody>
          <a:bodyPr/>
          <a:lstStyle/>
          <a:p>
            <a:r>
              <a:rPr lang="sv-SE" dirty="0"/>
              <a:t>Gemensamma grunder är ett aktörs-gemensamt ramverk för ledning och samverkan. Innehållet i ramverket ska göra det enklare att samverka med varandra, dela lägesbilder, samt att åstadkomma gemensam inriktning och samordning inför och under samhällsstörningar i fredstid och under höjd beredskap.</a:t>
            </a:r>
          </a:p>
          <a:p>
            <a:endParaRPr lang="sv-SE" dirty="0"/>
          </a:p>
          <a:p>
            <a:endParaRPr lang="sv-SE" dirty="0"/>
          </a:p>
        </p:txBody>
      </p:sp>
    </p:spTree>
    <p:extLst>
      <p:ext uri="{BB962C8B-B14F-4D97-AF65-F5344CB8AC3E}">
        <p14:creationId xmlns:p14="http://schemas.microsoft.com/office/powerpoint/2010/main" val="2180430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250"/>
                                        <p:tgtEl>
                                          <p:spTgt spid="6"/>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250"/>
                            </p:stCondLst>
                            <p:childTnLst>
                              <p:par>
                                <p:cTn id="13" presetID="2" presetClass="entr" presetSubtype="2" accel="50000" decel="5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9EC9379-D356-7F9F-8B97-A586555FDA9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4915" y="2171256"/>
            <a:ext cx="2909250" cy="2088324"/>
          </a:xfrm>
          <a:prstGeom prst="rect">
            <a:avLst/>
          </a:prstGeom>
        </p:spPr>
      </p:pic>
      <p:sp>
        <p:nvSpPr>
          <p:cNvPr id="11" name="textruta 10">
            <a:extLst>
              <a:ext uri="{FF2B5EF4-FFF2-40B4-BE49-F238E27FC236}">
                <a16:creationId xmlns:a16="http://schemas.microsoft.com/office/drawing/2014/main" id="{293A8B43-095E-92C2-5975-EAD6142E187D}"/>
              </a:ext>
            </a:extLst>
          </p:cNvPr>
          <p:cNvSpPr txBox="1"/>
          <p:nvPr/>
        </p:nvSpPr>
        <p:spPr>
          <a:xfrm>
            <a:off x="1411527" y="2424745"/>
            <a:ext cx="173303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entury Gothic"/>
                <a:ea typeface="+mn-ea"/>
                <a:cs typeface="+mn-cs"/>
              </a:rPr>
              <a:t>Att ge tydligt stöd till operativa åtgärder.</a:t>
            </a:r>
          </a:p>
        </p:txBody>
      </p:sp>
      <p:pic>
        <p:nvPicPr>
          <p:cNvPr id="14" name="Bild 13">
            <a:extLst>
              <a:ext uri="{FF2B5EF4-FFF2-40B4-BE49-F238E27FC236}">
                <a16:creationId xmlns:a16="http://schemas.microsoft.com/office/drawing/2014/main" id="{3E339AE4-F38E-A8F3-4850-0BCB4E0767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63694" y="2243785"/>
            <a:ext cx="2999559" cy="1892425"/>
          </a:xfrm>
          <a:prstGeom prst="rect">
            <a:avLst/>
          </a:prstGeom>
        </p:spPr>
      </p:pic>
      <p:sp>
        <p:nvSpPr>
          <p:cNvPr id="15" name="textruta 14">
            <a:extLst>
              <a:ext uri="{FF2B5EF4-FFF2-40B4-BE49-F238E27FC236}">
                <a16:creationId xmlns:a16="http://schemas.microsoft.com/office/drawing/2014/main" id="{64D49D5A-5862-F64E-A455-E5FA5023EEEA}"/>
              </a:ext>
            </a:extLst>
          </p:cNvPr>
          <p:cNvSpPr txBox="1"/>
          <p:nvPr/>
        </p:nvSpPr>
        <p:spPr>
          <a:xfrm>
            <a:off x="4576141" y="2416875"/>
            <a:ext cx="17699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entury Gothic"/>
                <a:ea typeface="+mn-ea"/>
                <a:cs typeface="+mn-cs"/>
              </a:rPr>
              <a:t>Att främja effektivt och samordnat agerande.</a:t>
            </a:r>
          </a:p>
        </p:txBody>
      </p:sp>
      <p:pic>
        <p:nvPicPr>
          <p:cNvPr id="18" name="Bild 17">
            <a:extLst>
              <a:ext uri="{FF2B5EF4-FFF2-40B4-BE49-F238E27FC236}">
                <a16:creationId xmlns:a16="http://schemas.microsoft.com/office/drawing/2014/main" id="{FEE98EB3-DB48-ED84-0410-3F5C9E399B7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32782" y="2171256"/>
            <a:ext cx="3374303" cy="1964954"/>
          </a:xfrm>
          <a:prstGeom prst="rect">
            <a:avLst/>
          </a:prstGeom>
        </p:spPr>
      </p:pic>
      <p:sp>
        <p:nvSpPr>
          <p:cNvPr id="20" name="textruta 19">
            <a:extLst>
              <a:ext uri="{FF2B5EF4-FFF2-40B4-BE49-F238E27FC236}">
                <a16:creationId xmlns:a16="http://schemas.microsoft.com/office/drawing/2014/main" id="{70D3D1EE-9F30-53A9-9FB0-D9960BDA5192}"/>
              </a:ext>
            </a:extLst>
          </p:cNvPr>
          <p:cNvSpPr txBox="1"/>
          <p:nvPr/>
        </p:nvSpPr>
        <p:spPr>
          <a:xfrm>
            <a:off x="7667288" y="2427824"/>
            <a:ext cx="1841672" cy="1077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entury Gothic"/>
                <a:ea typeface="+mn-ea"/>
                <a:cs typeface="+mn-cs"/>
              </a:rPr>
              <a:t>Att vara en basplatta för gemensam förståelse.</a:t>
            </a:r>
          </a:p>
        </p:txBody>
      </p:sp>
      <p:sp>
        <p:nvSpPr>
          <p:cNvPr id="5" name="Rubrik 1">
            <a:extLst>
              <a:ext uri="{FF2B5EF4-FFF2-40B4-BE49-F238E27FC236}">
                <a16:creationId xmlns:a16="http://schemas.microsoft.com/office/drawing/2014/main" id="{516CF4D9-93F7-8976-C1D9-C885586F5E82}"/>
              </a:ext>
            </a:extLst>
          </p:cNvPr>
          <p:cNvSpPr txBox="1">
            <a:spLocks/>
          </p:cNvSpPr>
          <p:nvPr/>
        </p:nvSpPr>
        <p:spPr>
          <a:xfrm>
            <a:off x="1764000" y="684000"/>
            <a:ext cx="6828527"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solidFill>
                  <a:schemeClr val="bg1"/>
                </a:solidFill>
              </a:rPr>
              <a:t>Vad handlar det om?</a:t>
            </a:r>
          </a:p>
        </p:txBody>
      </p:sp>
      <p:sp>
        <p:nvSpPr>
          <p:cNvPr id="3" name="Rektangel 2">
            <a:extLst>
              <a:ext uri="{FF2B5EF4-FFF2-40B4-BE49-F238E27FC236}">
                <a16:creationId xmlns:a16="http://schemas.microsoft.com/office/drawing/2014/main" id="{5919EE16-B866-6D65-20AD-BD34FC37FF58}"/>
              </a:ext>
            </a:extLst>
          </p:cNvPr>
          <p:cNvSpPr/>
          <p:nvPr/>
        </p:nvSpPr>
        <p:spPr>
          <a:xfrm>
            <a:off x="1" y="5087935"/>
            <a:ext cx="12192000" cy="1770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48154EB-59A5-CBFE-EF10-3F30FEDFDB9B}"/>
              </a:ext>
            </a:extLst>
          </p:cNvPr>
          <p:cNvSpPr>
            <a:spLocks noChangeAspect="1"/>
          </p:cNvSpPr>
          <p:nvPr/>
        </p:nvSpPr>
        <p:spPr>
          <a:xfrm>
            <a:off x="1380109" y="5091595"/>
            <a:ext cx="1707241" cy="139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08F78D04-726E-52C8-E168-179906AE1880}"/>
              </a:ext>
            </a:extLst>
          </p:cNvPr>
          <p:cNvSpPr>
            <a:spLocks noChangeAspect="1"/>
          </p:cNvSpPr>
          <p:nvPr/>
        </p:nvSpPr>
        <p:spPr>
          <a:xfrm>
            <a:off x="3311245" y="5091595"/>
            <a:ext cx="1707241" cy="139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939B3311-DAA7-0EC8-054C-D02A54DDF529}"/>
              </a:ext>
            </a:extLst>
          </p:cNvPr>
          <p:cNvSpPr>
            <a:spLocks noChangeAspect="1"/>
          </p:cNvSpPr>
          <p:nvPr/>
        </p:nvSpPr>
        <p:spPr>
          <a:xfrm>
            <a:off x="5242381" y="5091595"/>
            <a:ext cx="1707241" cy="139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B5AC5AD4-E679-A8FE-98C5-61C34390382E}"/>
              </a:ext>
            </a:extLst>
          </p:cNvPr>
          <p:cNvSpPr>
            <a:spLocks noChangeAspect="1"/>
          </p:cNvSpPr>
          <p:nvPr/>
        </p:nvSpPr>
        <p:spPr>
          <a:xfrm>
            <a:off x="7173517" y="5091595"/>
            <a:ext cx="1707241" cy="139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229D0C35-4B07-178A-B37C-2CB273B7A413}"/>
              </a:ext>
            </a:extLst>
          </p:cNvPr>
          <p:cNvSpPr>
            <a:spLocks noChangeAspect="1"/>
          </p:cNvSpPr>
          <p:nvPr/>
        </p:nvSpPr>
        <p:spPr>
          <a:xfrm>
            <a:off x="9104651" y="5091595"/>
            <a:ext cx="1707241" cy="1393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F7F0C495-5606-8A09-A314-21B60CC6A2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216572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250"/>
                                        <p:tgtEl>
                                          <p:spTgt spid="5"/>
                                        </p:tgtEl>
                                      </p:cBhvr>
                                    </p:animEffect>
                                  </p:childTnLst>
                                </p:cTn>
                              </p:par>
                            </p:childTnLst>
                          </p:cTn>
                        </p:par>
                        <p:par>
                          <p:cTn id="8" fill="hold">
                            <p:stCondLst>
                              <p:cond delay="1250"/>
                            </p:stCondLst>
                            <p:childTnLst>
                              <p:par>
                                <p:cTn id="9" presetID="2" presetClass="entr" presetSubtype="4"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nodeType="withEffect">
                                  <p:stCondLst>
                                    <p:cond delay="4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ppt_x"/>
                                          </p:val>
                                        </p:tav>
                                        <p:tav tm="100000">
                                          <p:val>
                                            <p:strVal val="#ppt_x"/>
                                          </p:val>
                                        </p:tav>
                                      </p:tavLst>
                                    </p:anim>
                                    <p:anim calcmode="lin" valueType="num">
                                      <p:cBhvr additive="base">
                                        <p:cTn id="20" dur="1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315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E26569F-EA5D-A99D-E72D-7D79A305AE22}"/>
              </a:ext>
            </a:extLst>
          </p:cNvPr>
          <p:cNvSpPr>
            <a:spLocks/>
          </p:cNvSpPr>
          <p:nvPr/>
        </p:nvSpPr>
        <p:spPr>
          <a:xfrm>
            <a:off x="4520639" y="1634069"/>
            <a:ext cx="503999" cy="3545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5EA25D6-0DDB-F2B2-3427-AB7A3E5E0342}"/>
              </a:ext>
            </a:extLst>
          </p:cNvPr>
          <p:cNvSpPr>
            <a:spLocks/>
          </p:cNvSpPr>
          <p:nvPr/>
        </p:nvSpPr>
        <p:spPr>
          <a:xfrm>
            <a:off x="5545668" y="1634069"/>
            <a:ext cx="1944000" cy="503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B725254-3D6E-6880-CC01-5EE61064E473}"/>
              </a:ext>
            </a:extLst>
          </p:cNvPr>
          <p:cNvSpPr>
            <a:spLocks/>
          </p:cNvSpPr>
          <p:nvPr/>
        </p:nvSpPr>
        <p:spPr>
          <a:xfrm>
            <a:off x="5545668" y="2647920"/>
            <a:ext cx="1944000" cy="503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9D301A5-5CC9-0E51-856E-CD44ADF3B8C4}"/>
              </a:ext>
            </a:extLst>
          </p:cNvPr>
          <p:cNvSpPr>
            <a:spLocks/>
          </p:cNvSpPr>
          <p:nvPr/>
        </p:nvSpPr>
        <p:spPr>
          <a:xfrm>
            <a:off x="5545667" y="3661771"/>
            <a:ext cx="1944000" cy="503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AC2E4FC-9051-8584-C15D-D71304C04BF7}"/>
              </a:ext>
            </a:extLst>
          </p:cNvPr>
          <p:cNvSpPr>
            <a:spLocks/>
          </p:cNvSpPr>
          <p:nvPr/>
        </p:nvSpPr>
        <p:spPr>
          <a:xfrm>
            <a:off x="5545667" y="4675622"/>
            <a:ext cx="1944000" cy="503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C901258D-9FA9-5E3D-6B05-BC0984322A2D}"/>
              </a:ext>
            </a:extLst>
          </p:cNvPr>
          <p:cNvSpPr txBox="1"/>
          <p:nvPr/>
        </p:nvSpPr>
        <p:spPr>
          <a:xfrm>
            <a:off x="933522" y="2866148"/>
            <a:ext cx="2957783" cy="646331"/>
          </a:xfrm>
          <a:prstGeom prst="rect">
            <a:avLst/>
          </a:prstGeom>
          <a:noFill/>
        </p:spPr>
        <p:txBody>
          <a:bodyPr wrap="square" rtlCol="0">
            <a:spAutoFit/>
          </a:bodyPr>
          <a:lstStyle/>
          <a:p>
            <a:pPr algn="ctr"/>
            <a:r>
              <a:rPr lang="sv-SE" dirty="0">
                <a:solidFill>
                  <a:schemeClr val="bg1"/>
                </a:solidFill>
                <a:latin typeface="Century Gothic" panose="020B0502020202020204" pitchFamily="34" charset="0"/>
              </a:rPr>
              <a:t>…och det finns ett </a:t>
            </a:r>
            <a:br>
              <a:rPr lang="sv-SE" dirty="0">
                <a:solidFill>
                  <a:schemeClr val="bg1"/>
                </a:solidFill>
                <a:latin typeface="Century Gothic" panose="020B0502020202020204" pitchFamily="34" charset="0"/>
              </a:rPr>
            </a:br>
            <a:r>
              <a:rPr lang="sv-SE" dirty="0">
                <a:solidFill>
                  <a:schemeClr val="bg1"/>
                </a:solidFill>
                <a:latin typeface="Century Gothic" panose="020B0502020202020204" pitchFamily="34" charset="0"/>
              </a:rPr>
              <a:t>antal utgångspunkter.</a:t>
            </a:r>
          </a:p>
        </p:txBody>
      </p:sp>
      <p:sp>
        <p:nvSpPr>
          <p:cNvPr id="4" name="Båge 3">
            <a:extLst>
              <a:ext uri="{FF2B5EF4-FFF2-40B4-BE49-F238E27FC236}">
                <a16:creationId xmlns:a16="http://schemas.microsoft.com/office/drawing/2014/main" id="{F7515506-295F-CA34-65F9-3255294E2BE4}"/>
              </a:ext>
            </a:extLst>
          </p:cNvPr>
          <p:cNvSpPr/>
          <p:nvPr/>
        </p:nvSpPr>
        <p:spPr>
          <a:xfrm>
            <a:off x="2789585" y="1820853"/>
            <a:ext cx="2816005" cy="2149585"/>
          </a:xfrm>
          <a:prstGeom prst="arc">
            <a:avLst>
              <a:gd name="adj1" fmla="val 5376932"/>
              <a:gd name="adj2" fmla="val 9021909"/>
            </a:avLst>
          </a:prstGeom>
          <a:ln w="19050">
            <a:solidFill>
              <a:schemeClr val="bg1"/>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textruta 9">
            <a:extLst>
              <a:ext uri="{FF2B5EF4-FFF2-40B4-BE49-F238E27FC236}">
                <a16:creationId xmlns:a16="http://schemas.microsoft.com/office/drawing/2014/main" id="{4461F1EC-F1FA-9649-F701-15E60FEACC1E}"/>
              </a:ext>
            </a:extLst>
          </p:cNvPr>
          <p:cNvSpPr txBox="1"/>
          <p:nvPr/>
        </p:nvSpPr>
        <p:spPr>
          <a:xfrm>
            <a:off x="8338542" y="943520"/>
            <a:ext cx="2421348" cy="646331"/>
          </a:xfrm>
          <a:prstGeom prst="rect">
            <a:avLst/>
          </a:prstGeom>
          <a:noFill/>
        </p:spPr>
        <p:txBody>
          <a:bodyPr wrap="square" rtlCol="0">
            <a:spAutoFit/>
          </a:bodyPr>
          <a:lstStyle/>
          <a:p>
            <a:pPr algn="ctr"/>
            <a:r>
              <a:rPr lang="sv-SE" dirty="0">
                <a:solidFill>
                  <a:schemeClr val="bg1"/>
                </a:solidFill>
                <a:latin typeface="Century Gothic" panose="020B0502020202020204" pitchFamily="34" charset="0"/>
              </a:rPr>
              <a:t>Ramverket består av fyra nivåer…</a:t>
            </a:r>
          </a:p>
        </p:txBody>
      </p:sp>
      <p:sp>
        <p:nvSpPr>
          <p:cNvPr id="11" name="Båge 10">
            <a:extLst>
              <a:ext uri="{FF2B5EF4-FFF2-40B4-BE49-F238E27FC236}">
                <a16:creationId xmlns:a16="http://schemas.microsoft.com/office/drawing/2014/main" id="{044210A7-ED71-EFD0-9C90-F4915B59297D}"/>
              </a:ext>
            </a:extLst>
          </p:cNvPr>
          <p:cNvSpPr/>
          <p:nvPr/>
        </p:nvSpPr>
        <p:spPr>
          <a:xfrm>
            <a:off x="6104053" y="406827"/>
            <a:ext cx="3446088" cy="2459322"/>
          </a:xfrm>
          <a:prstGeom prst="arc">
            <a:avLst>
              <a:gd name="adj1" fmla="val 43517"/>
              <a:gd name="adj2" fmla="val 5201000"/>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Båge 13">
            <a:extLst>
              <a:ext uri="{FF2B5EF4-FFF2-40B4-BE49-F238E27FC236}">
                <a16:creationId xmlns:a16="http://schemas.microsoft.com/office/drawing/2014/main" id="{80995F97-875C-393C-D6B2-3052ADC12DED}"/>
              </a:ext>
            </a:extLst>
          </p:cNvPr>
          <p:cNvSpPr/>
          <p:nvPr/>
        </p:nvSpPr>
        <p:spPr>
          <a:xfrm>
            <a:off x="6016624" y="-707386"/>
            <a:ext cx="3620946" cy="4677824"/>
          </a:xfrm>
          <a:prstGeom prst="arc">
            <a:avLst>
              <a:gd name="adj1" fmla="val 40938"/>
              <a:gd name="adj2" fmla="val 5293752"/>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5" name="Båge 14">
            <a:extLst>
              <a:ext uri="{FF2B5EF4-FFF2-40B4-BE49-F238E27FC236}">
                <a16:creationId xmlns:a16="http://schemas.microsoft.com/office/drawing/2014/main" id="{52BB8427-F558-F985-92EB-4C13660187E2}"/>
              </a:ext>
            </a:extLst>
          </p:cNvPr>
          <p:cNvSpPr/>
          <p:nvPr/>
        </p:nvSpPr>
        <p:spPr>
          <a:xfrm>
            <a:off x="5940424" y="-1682574"/>
            <a:ext cx="3773346" cy="6628200"/>
          </a:xfrm>
          <a:prstGeom prst="arc">
            <a:avLst>
              <a:gd name="adj1" fmla="val 45389"/>
              <a:gd name="adj2" fmla="val 5331193"/>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27" name="Båge 26">
            <a:extLst>
              <a:ext uri="{FF2B5EF4-FFF2-40B4-BE49-F238E27FC236}">
                <a16:creationId xmlns:a16="http://schemas.microsoft.com/office/drawing/2014/main" id="{FEA45243-4788-CFB7-1B87-91A082223545}"/>
              </a:ext>
            </a:extLst>
          </p:cNvPr>
          <p:cNvSpPr/>
          <p:nvPr/>
        </p:nvSpPr>
        <p:spPr>
          <a:xfrm>
            <a:off x="6181721" y="1246662"/>
            <a:ext cx="3290752" cy="788616"/>
          </a:xfrm>
          <a:prstGeom prst="arc">
            <a:avLst>
              <a:gd name="adj1" fmla="val 27145"/>
              <a:gd name="adj2" fmla="val 4986952"/>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45" name="Grupp 44">
            <a:extLst>
              <a:ext uri="{FF2B5EF4-FFF2-40B4-BE49-F238E27FC236}">
                <a16:creationId xmlns:a16="http://schemas.microsoft.com/office/drawing/2014/main" id="{8DA9F0C6-D03A-24D2-D50F-15A9D410BB31}"/>
              </a:ext>
            </a:extLst>
          </p:cNvPr>
          <p:cNvGrpSpPr/>
          <p:nvPr/>
        </p:nvGrpSpPr>
        <p:grpSpPr>
          <a:xfrm>
            <a:off x="4368370" y="1422598"/>
            <a:ext cx="942208" cy="4041575"/>
            <a:chOff x="4368370" y="1422598"/>
            <a:chExt cx="942208" cy="4041575"/>
          </a:xfrm>
        </p:grpSpPr>
        <p:pic>
          <p:nvPicPr>
            <p:cNvPr id="35" name="Bild 34">
              <a:extLst>
                <a:ext uri="{FF2B5EF4-FFF2-40B4-BE49-F238E27FC236}">
                  <a16:creationId xmlns:a16="http://schemas.microsoft.com/office/drawing/2014/main" id="{27EF15B4-C980-9882-A74F-C38BDDF59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8370" y="1422598"/>
              <a:ext cx="942208" cy="4041575"/>
            </a:xfrm>
            <a:prstGeom prst="rect">
              <a:avLst/>
            </a:prstGeom>
          </p:spPr>
        </p:pic>
        <p:sp>
          <p:nvSpPr>
            <p:cNvPr id="36" name="textruta 35">
              <a:extLst>
                <a:ext uri="{FF2B5EF4-FFF2-40B4-BE49-F238E27FC236}">
                  <a16:creationId xmlns:a16="http://schemas.microsoft.com/office/drawing/2014/main" id="{A485DF81-EE10-9C0A-12C3-C2FCB954C302}"/>
                </a:ext>
              </a:extLst>
            </p:cNvPr>
            <p:cNvSpPr txBox="1"/>
            <p:nvPr/>
          </p:nvSpPr>
          <p:spPr>
            <a:xfrm rot="16200000">
              <a:off x="3669427" y="3297190"/>
              <a:ext cx="2206430" cy="292388"/>
            </a:xfrm>
            <a:prstGeom prst="rect">
              <a:avLst/>
            </a:prstGeom>
            <a:noFill/>
          </p:spPr>
          <p:txBody>
            <a:bodyPr wrap="square" rtlCol="0" anchor="ctr" anchorCtr="0">
              <a:spAutoFit/>
            </a:bodyPr>
            <a:lstStyle/>
            <a:p>
              <a:pPr algn="ctr"/>
              <a:r>
                <a:rPr lang="sv-SE" sz="1300" b="1" dirty="0">
                  <a:latin typeface="+mj-lt"/>
                </a:rPr>
                <a:t>Utgångspunkter</a:t>
              </a:r>
            </a:p>
          </p:txBody>
        </p:sp>
      </p:grpSp>
      <p:grpSp>
        <p:nvGrpSpPr>
          <p:cNvPr id="41" name="Grupp 40">
            <a:extLst>
              <a:ext uri="{FF2B5EF4-FFF2-40B4-BE49-F238E27FC236}">
                <a16:creationId xmlns:a16="http://schemas.microsoft.com/office/drawing/2014/main" id="{9D4C2F61-7AF9-0065-06EA-CAEB4BA89D01}"/>
              </a:ext>
            </a:extLst>
          </p:cNvPr>
          <p:cNvGrpSpPr/>
          <p:nvPr/>
        </p:nvGrpSpPr>
        <p:grpSpPr>
          <a:xfrm>
            <a:off x="5221150" y="1436576"/>
            <a:ext cx="2605948" cy="943105"/>
            <a:chOff x="5221150" y="1436576"/>
            <a:chExt cx="2605948" cy="943105"/>
          </a:xfrm>
        </p:grpSpPr>
        <p:pic>
          <p:nvPicPr>
            <p:cNvPr id="29" name="Bild 28">
              <a:extLst>
                <a:ext uri="{FF2B5EF4-FFF2-40B4-BE49-F238E27FC236}">
                  <a16:creationId xmlns:a16="http://schemas.microsoft.com/office/drawing/2014/main" id="{E004568F-7120-399A-0C06-C91711ACD1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1150" y="1436576"/>
              <a:ext cx="2605948" cy="943105"/>
            </a:xfrm>
            <a:prstGeom prst="rect">
              <a:avLst/>
            </a:prstGeom>
          </p:spPr>
        </p:pic>
        <p:sp>
          <p:nvSpPr>
            <p:cNvPr id="37" name="textruta 36">
              <a:extLst>
                <a:ext uri="{FF2B5EF4-FFF2-40B4-BE49-F238E27FC236}">
                  <a16:creationId xmlns:a16="http://schemas.microsoft.com/office/drawing/2014/main" id="{1105FDDE-FAD2-1D6B-1C1D-D715852759CC}"/>
                </a:ext>
              </a:extLst>
            </p:cNvPr>
            <p:cNvSpPr txBox="1"/>
            <p:nvPr/>
          </p:nvSpPr>
          <p:spPr>
            <a:xfrm>
              <a:off x="5221150" y="1753505"/>
              <a:ext cx="2605947" cy="292388"/>
            </a:xfrm>
            <a:prstGeom prst="rect">
              <a:avLst/>
            </a:prstGeom>
            <a:noFill/>
          </p:spPr>
          <p:txBody>
            <a:bodyPr wrap="square" rtlCol="0" anchor="ctr" anchorCtr="0">
              <a:spAutoFit/>
            </a:bodyPr>
            <a:lstStyle/>
            <a:p>
              <a:pPr algn="ctr"/>
              <a:r>
                <a:rPr lang="sv-SE" sz="1300" b="1" dirty="0">
                  <a:latin typeface="+mj-lt"/>
                </a:rPr>
                <a:t>Checklistor och mallar</a:t>
              </a:r>
            </a:p>
          </p:txBody>
        </p:sp>
      </p:grpSp>
      <p:grpSp>
        <p:nvGrpSpPr>
          <p:cNvPr id="42" name="Grupp 41">
            <a:extLst>
              <a:ext uri="{FF2B5EF4-FFF2-40B4-BE49-F238E27FC236}">
                <a16:creationId xmlns:a16="http://schemas.microsoft.com/office/drawing/2014/main" id="{09D8A934-6C3F-C854-5F9C-32763FDEDF42}"/>
              </a:ext>
            </a:extLst>
          </p:cNvPr>
          <p:cNvGrpSpPr/>
          <p:nvPr/>
        </p:nvGrpSpPr>
        <p:grpSpPr>
          <a:xfrm>
            <a:off x="5221150" y="2302041"/>
            <a:ext cx="2605948" cy="1083743"/>
            <a:chOff x="5221150" y="2302041"/>
            <a:chExt cx="2605948" cy="1083743"/>
          </a:xfrm>
        </p:grpSpPr>
        <p:pic>
          <p:nvPicPr>
            <p:cNvPr id="13" name="Bild 12">
              <a:extLst>
                <a:ext uri="{FF2B5EF4-FFF2-40B4-BE49-F238E27FC236}">
                  <a16:creationId xmlns:a16="http://schemas.microsoft.com/office/drawing/2014/main" id="{313C7817-6759-AAC9-86AD-54449E41DD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2302041"/>
              <a:ext cx="2605948" cy="1083743"/>
            </a:xfrm>
            <a:prstGeom prst="rect">
              <a:avLst/>
            </a:prstGeom>
          </p:spPr>
        </p:pic>
        <p:sp>
          <p:nvSpPr>
            <p:cNvPr id="38" name="textruta 37">
              <a:extLst>
                <a:ext uri="{FF2B5EF4-FFF2-40B4-BE49-F238E27FC236}">
                  <a16:creationId xmlns:a16="http://schemas.microsoft.com/office/drawing/2014/main" id="{51152AA7-9B59-5B02-225C-F118FA164299}"/>
                </a:ext>
              </a:extLst>
            </p:cNvPr>
            <p:cNvSpPr txBox="1"/>
            <p:nvPr/>
          </p:nvSpPr>
          <p:spPr>
            <a:xfrm>
              <a:off x="5221150" y="2756794"/>
              <a:ext cx="2605946" cy="292388"/>
            </a:xfrm>
            <a:prstGeom prst="rect">
              <a:avLst/>
            </a:prstGeom>
            <a:noFill/>
          </p:spPr>
          <p:txBody>
            <a:bodyPr wrap="square" rtlCol="0" anchor="ctr" anchorCtr="0">
              <a:spAutoFit/>
            </a:bodyPr>
            <a:lstStyle/>
            <a:p>
              <a:pPr algn="ctr"/>
              <a:r>
                <a:rPr lang="sv-SE" sz="1300" b="1" dirty="0">
                  <a:latin typeface="+mj-lt"/>
                </a:rPr>
                <a:t>Arbetssätt</a:t>
              </a:r>
            </a:p>
          </p:txBody>
        </p:sp>
      </p:grpSp>
      <p:grpSp>
        <p:nvGrpSpPr>
          <p:cNvPr id="43" name="Grupp 42">
            <a:extLst>
              <a:ext uri="{FF2B5EF4-FFF2-40B4-BE49-F238E27FC236}">
                <a16:creationId xmlns:a16="http://schemas.microsoft.com/office/drawing/2014/main" id="{4F30CA41-3585-1A5B-8E40-2133C90247C2}"/>
              </a:ext>
            </a:extLst>
          </p:cNvPr>
          <p:cNvGrpSpPr/>
          <p:nvPr/>
        </p:nvGrpSpPr>
        <p:grpSpPr>
          <a:xfrm>
            <a:off x="5221150" y="3308144"/>
            <a:ext cx="2605948" cy="1083743"/>
            <a:chOff x="5221150" y="3308144"/>
            <a:chExt cx="2605948" cy="1083743"/>
          </a:xfrm>
        </p:grpSpPr>
        <p:pic>
          <p:nvPicPr>
            <p:cNvPr id="33" name="Bild 32">
              <a:extLst>
                <a:ext uri="{FF2B5EF4-FFF2-40B4-BE49-F238E27FC236}">
                  <a16:creationId xmlns:a16="http://schemas.microsoft.com/office/drawing/2014/main" id="{B94BAEAE-DF95-5C04-5FB6-03B92D636F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3308144"/>
              <a:ext cx="2605948" cy="1083743"/>
            </a:xfrm>
            <a:prstGeom prst="rect">
              <a:avLst/>
            </a:prstGeom>
          </p:spPr>
        </p:pic>
        <p:sp>
          <p:nvSpPr>
            <p:cNvPr id="39" name="textruta 38">
              <a:extLst>
                <a:ext uri="{FF2B5EF4-FFF2-40B4-BE49-F238E27FC236}">
                  <a16:creationId xmlns:a16="http://schemas.microsoft.com/office/drawing/2014/main" id="{538A735A-3A2E-E8C8-4D26-1B541672B8A8}"/>
                </a:ext>
              </a:extLst>
            </p:cNvPr>
            <p:cNvSpPr txBox="1"/>
            <p:nvPr/>
          </p:nvSpPr>
          <p:spPr>
            <a:xfrm>
              <a:off x="5221150" y="3775969"/>
              <a:ext cx="2605946" cy="292388"/>
            </a:xfrm>
            <a:prstGeom prst="rect">
              <a:avLst/>
            </a:prstGeom>
            <a:noFill/>
          </p:spPr>
          <p:txBody>
            <a:bodyPr wrap="square" rtlCol="0" anchor="ctr" anchorCtr="0">
              <a:spAutoFit/>
            </a:bodyPr>
            <a:lstStyle/>
            <a:p>
              <a:pPr algn="ctr"/>
              <a:r>
                <a:rPr lang="sv-SE" sz="1300" b="1" dirty="0">
                  <a:latin typeface="+mj-lt"/>
                </a:rPr>
                <a:t>Förhållningssätt</a:t>
              </a:r>
            </a:p>
          </p:txBody>
        </p:sp>
      </p:grpSp>
      <p:grpSp>
        <p:nvGrpSpPr>
          <p:cNvPr id="44" name="Grupp 43">
            <a:extLst>
              <a:ext uri="{FF2B5EF4-FFF2-40B4-BE49-F238E27FC236}">
                <a16:creationId xmlns:a16="http://schemas.microsoft.com/office/drawing/2014/main" id="{AC277CF6-F945-9662-D1C2-D8225B30F22F}"/>
              </a:ext>
            </a:extLst>
          </p:cNvPr>
          <p:cNvGrpSpPr/>
          <p:nvPr/>
        </p:nvGrpSpPr>
        <p:grpSpPr>
          <a:xfrm>
            <a:off x="5221150" y="4314248"/>
            <a:ext cx="2605948" cy="1149926"/>
            <a:chOff x="5221150" y="4314248"/>
            <a:chExt cx="2605948" cy="1149926"/>
          </a:xfrm>
        </p:grpSpPr>
        <p:pic>
          <p:nvPicPr>
            <p:cNvPr id="31" name="Bild 30">
              <a:extLst>
                <a:ext uri="{FF2B5EF4-FFF2-40B4-BE49-F238E27FC236}">
                  <a16:creationId xmlns:a16="http://schemas.microsoft.com/office/drawing/2014/main" id="{00EED032-DEC1-2C8F-D0C4-C18460A899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1150" y="4314248"/>
              <a:ext cx="2605948" cy="1149926"/>
            </a:xfrm>
            <a:prstGeom prst="rect">
              <a:avLst/>
            </a:prstGeom>
          </p:spPr>
        </p:pic>
        <p:sp>
          <p:nvSpPr>
            <p:cNvPr id="40" name="textruta 39">
              <a:extLst>
                <a:ext uri="{FF2B5EF4-FFF2-40B4-BE49-F238E27FC236}">
                  <a16:creationId xmlns:a16="http://schemas.microsoft.com/office/drawing/2014/main" id="{A0F6D029-4D53-9D6E-0998-11F75EF84429}"/>
                </a:ext>
              </a:extLst>
            </p:cNvPr>
            <p:cNvSpPr txBox="1"/>
            <p:nvPr/>
          </p:nvSpPr>
          <p:spPr>
            <a:xfrm>
              <a:off x="5221150" y="4818864"/>
              <a:ext cx="2605946" cy="292388"/>
            </a:xfrm>
            <a:prstGeom prst="rect">
              <a:avLst/>
            </a:prstGeom>
            <a:noFill/>
          </p:spPr>
          <p:txBody>
            <a:bodyPr wrap="square" rtlCol="0" anchor="ctr" anchorCtr="0">
              <a:spAutoFit/>
            </a:bodyPr>
            <a:lstStyle/>
            <a:p>
              <a:pPr algn="ctr"/>
              <a:r>
                <a:rPr lang="sv-SE" sz="1300" b="1" dirty="0">
                  <a:latin typeface="+mj-lt"/>
                </a:rPr>
                <a:t>Konceptuell grund</a:t>
              </a:r>
            </a:p>
          </p:txBody>
        </p:sp>
      </p:grpSp>
    </p:spTree>
    <p:extLst>
      <p:ext uri="{BB962C8B-B14F-4D97-AF65-F5344CB8AC3E}">
        <p14:creationId xmlns:p14="http://schemas.microsoft.com/office/powerpoint/2010/main" val="244957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2"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750"/>
                                        <p:tgtEl>
                                          <p:spTgt spid="27"/>
                                        </p:tgtEl>
                                      </p:cBhvr>
                                    </p:animEffect>
                                  </p:childTnLst>
                                </p:cTn>
                              </p:par>
                              <p:par>
                                <p:cTn id="13" presetID="22" presetClass="entr" presetSubtype="2"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750"/>
                                        <p:tgtEl>
                                          <p:spTgt spid="11"/>
                                        </p:tgtEl>
                                      </p:cBhvr>
                                    </p:animEffect>
                                  </p:childTnLst>
                                </p:cTn>
                              </p:par>
                              <p:par>
                                <p:cTn id="16" presetID="22" presetClass="entr" presetSubtype="2"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750"/>
                                        <p:tgtEl>
                                          <p:spTgt spid="14"/>
                                        </p:tgtEl>
                                      </p:cBhvr>
                                    </p:animEffect>
                                  </p:childTnLst>
                                </p:cTn>
                              </p:par>
                              <p:par>
                                <p:cTn id="19" presetID="22" presetClass="entr" presetSubtype="2" fill="hold" grpId="0" nodeType="withEffect">
                                  <p:stCondLst>
                                    <p:cond delay="60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750"/>
                                        <p:tgtEl>
                                          <p:spTgt spid="15"/>
                                        </p:tgtEl>
                                      </p:cBhvr>
                                    </p:animEffect>
                                  </p:childTnLst>
                                </p:cTn>
                              </p:par>
                              <p:par>
                                <p:cTn id="22" presetID="23" presetClass="entr" presetSubtype="16" fill="hold" nodeType="withEffect">
                                  <p:stCondLst>
                                    <p:cond delay="6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80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10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120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childTnLst>
                                </p:cTn>
                              </p:par>
                            </p:childTnLst>
                          </p:cTn>
                        </p:par>
                        <p:par>
                          <p:cTn id="38" fill="hold">
                            <p:stCondLst>
                              <p:cond delay="2450"/>
                            </p:stCondLst>
                            <p:childTnLst>
                              <p:par>
                                <p:cTn id="39" presetID="1" presetClass="exit"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par>
                          <p:cTn id="47" fill="hold">
                            <p:stCondLst>
                              <p:cond delay="2450"/>
                            </p:stCondLst>
                            <p:childTnLst>
                              <p:par>
                                <p:cTn id="48" presetID="2" presetClass="entr" presetSubtype="8" decel="50000" fill="hold" grpId="0" nodeType="afterEffect">
                                  <p:stCondLst>
                                    <p:cond delay="50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750" fill="hold"/>
                                        <p:tgtEl>
                                          <p:spTgt spid="3"/>
                                        </p:tgtEl>
                                        <p:attrNameLst>
                                          <p:attrName>ppt_x</p:attrName>
                                        </p:attrNameLst>
                                      </p:cBhvr>
                                      <p:tavLst>
                                        <p:tav tm="0">
                                          <p:val>
                                            <p:strVal val="0-#ppt_w/2"/>
                                          </p:val>
                                        </p:tav>
                                        <p:tav tm="100000">
                                          <p:val>
                                            <p:strVal val="#ppt_x"/>
                                          </p:val>
                                        </p:tav>
                                      </p:tavLst>
                                    </p:anim>
                                    <p:anim calcmode="lin" valueType="num">
                                      <p:cBhvr additive="base">
                                        <p:cTn id="51" dur="750" fill="hold"/>
                                        <p:tgtEl>
                                          <p:spTgt spid="3"/>
                                        </p:tgtEl>
                                        <p:attrNameLst>
                                          <p:attrName>ppt_y</p:attrName>
                                        </p:attrNameLst>
                                      </p:cBhvr>
                                      <p:tavLst>
                                        <p:tav tm="0">
                                          <p:val>
                                            <p:strVal val="#ppt_y"/>
                                          </p:val>
                                        </p:tav>
                                        <p:tav tm="100000">
                                          <p:val>
                                            <p:strVal val="#ppt_y"/>
                                          </p:val>
                                        </p:tav>
                                      </p:tavLst>
                                    </p:anim>
                                  </p:childTnLst>
                                </p:cTn>
                              </p:par>
                            </p:childTnLst>
                          </p:cTn>
                        </p:par>
                        <p:par>
                          <p:cTn id="52" fill="hold">
                            <p:stCondLst>
                              <p:cond delay="37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par>
                                <p:cTn id="56" presetID="23" presetClass="entr" presetSubtype="16" fill="hold" nodeType="withEffect">
                                  <p:stCondLst>
                                    <p:cond delay="60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childTnLst>
                                </p:cTn>
                              </p:par>
                            </p:childTnLst>
                          </p:cTn>
                        </p:par>
                        <p:par>
                          <p:cTn id="60" fill="hold">
                            <p:stCondLst>
                              <p:cond delay="4800"/>
                            </p:stCondLst>
                            <p:childTnLst>
                              <p:par>
                                <p:cTn id="61" presetID="1" presetClass="exit"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 grpId="0"/>
      <p:bldP spid="4" grpId="0" animBg="1"/>
      <p:bldP spid="10" grpId="0"/>
      <p:bldP spid="11" grpId="0" animBg="1"/>
      <p:bldP spid="14" grpId="0" animBg="1"/>
      <p:bldP spid="1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p 39">
            <a:extLst>
              <a:ext uri="{FF2B5EF4-FFF2-40B4-BE49-F238E27FC236}">
                <a16:creationId xmlns:a16="http://schemas.microsoft.com/office/drawing/2014/main" id="{FAB2FFE1-63F7-3EFA-EA54-61E22CEA1AD0}"/>
              </a:ext>
            </a:extLst>
          </p:cNvPr>
          <p:cNvGrpSpPr/>
          <p:nvPr/>
        </p:nvGrpSpPr>
        <p:grpSpPr>
          <a:xfrm>
            <a:off x="7619683" y="1663699"/>
            <a:ext cx="799264" cy="3428423"/>
            <a:chOff x="4368370" y="1422598"/>
            <a:chExt cx="942208" cy="4041575"/>
          </a:xfrm>
        </p:grpSpPr>
        <p:pic>
          <p:nvPicPr>
            <p:cNvPr id="41" name="Bild 40">
              <a:extLst>
                <a:ext uri="{FF2B5EF4-FFF2-40B4-BE49-F238E27FC236}">
                  <a16:creationId xmlns:a16="http://schemas.microsoft.com/office/drawing/2014/main" id="{5C9C2CAB-9042-B904-A8A8-35C613CBC2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8370" y="1422598"/>
              <a:ext cx="942208" cy="4041575"/>
            </a:xfrm>
            <a:prstGeom prst="rect">
              <a:avLst/>
            </a:prstGeom>
          </p:spPr>
        </p:pic>
        <p:sp>
          <p:nvSpPr>
            <p:cNvPr id="42" name="textruta 41">
              <a:extLst>
                <a:ext uri="{FF2B5EF4-FFF2-40B4-BE49-F238E27FC236}">
                  <a16:creationId xmlns:a16="http://schemas.microsoft.com/office/drawing/2014/main" id="{BF9B45ED-C997-BB8F-181D-39A970EAD458}"/>
                </a:ext>
              </a:extLst>
            </p:cNvPr>
            <p:cNvSpPr txBox="1"/>
            <p:nvPr/>
          </p:nvSpPr>
          <p:spPr>
            <a:xfrm rot="16200000">
              <a:off x="3669427" y="3280116"/>
              <a:ext cx="2206430" cy="326539"/>
            </a:xfrm>
            <a:prstGeom prst="rect">
              <a:avLst/>
            </a:prstGeom>
            <a:noFill/>
          </p:spPr>
          <p:txBody>
            <a:bodyPr wrap="square" rtlCol="0" anchor="ctr" anchorCtr="0">
              <a:spAutoFit/>
            </a:bodyPr>
            <a:lstStyle/>
            <a:p>
              <a:pPr algn="ctr"/>
              <a:r>
                <a:rPr lang="sv-SE" sz="1200" b="1" dirty="0">
                  <a:latin typeface="+mj-lt"/>
                </a:rPr>
                <a:t>Utgångspunkter</a:t>
              </a:r>
            </a:p>
          </p:txBody>
        </p:sp>
      </p:grpSp>
      <p:grpSp>
        <p:nvGrpSpPr>
          <p:cNvPr id="43" name="Grupp 42">
            <a:extLst>
              <a:ext uri="{FF2B5EF4-FFF2-40B4-BE49-F238E27FC236}">
                <a16:creationId xmlns:a16="http://schemas.microsoft.com/office/drawing/2014/main" id="{9DADEBAC-5E5A-3B1A-E632-1EC2A0159B0B}"/>
              </a:ext>
            </a:extLst>
          </p:cNvPr>
          <p:cNvGrpSpPr/>
          <p:nvPr/>
        </p:nvGrpSpPr>
        <p:grpSpPr>
          <a:xfrm>
            <a:off x="8343084" y="1675556"/>
            <a:ext cx="2210596" cy="800025"/>
            <a:chOff x="5221150" y="1436576"/>
            <a:chExt cx="2605948" cy="943105"/>
          </a:xfrm>
        </p:grpSpPr>
        <p:pic>
          <p:nvPicPr>
            <p:cNvPr id="44" name="Bild 43">
              <a:extLst>
                <a:ext uri="{FF2B5EF4-FFF2-40B4-BE49-F238E27FC236}">
                  <a16:creationId xmlns:a16="http://schemas.microsoft.com/office/drawing/2014/main" id="{7D400D91-0E54-7E11-BA7E-8D518BD8C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1150" y="1436576"/>
              <a:ext cx="2605948" cy="943105"/>
            </a:xfrm>
            <a:prstGeom prst="rect">
              <a:avLst/>
            </a:prstGeom>
          </p:spPr>
        </p:pic>
        <p:sp>
          <p:nvSpPr>
            <p:cNvPr id="45" name="textruta 44">
              <a:extLst>
                <a:ext uri="{FF2B5EF4-FFF2-40B4-BE49-F238E27FC236}">
                  <a16:creationId xmlns:a16="http://schemas.microsoft.com/office/drawing/2014/main" id="{062036B9-27A5-406E-E0BB-44D93E636A95}"/>
                </a:ext>
              </a:extLst>
            </p:cNvPr>
            <p:cNvSpPr txBox="1"/>
            <p:nvPr/>
          </p:nvSpPr>
          <p:spPr>
            <a:xfrm>
              <a:off x="5221150" y="1736430"/>
              <a:ext cx="2605947" cy="326539"/>
            </a:xfrm>
            <a:prstGeom prst="rect">
              <a:avLst/>
            </a:prstGeom>
            <a:noFill/>
          </p:spPr>
          <p:txBody>
            <a:bodyPr wrap="square" rtlCol="0" anchor="ctr" anchorCtr="0">
              <a:spAutoFit/>
            </a:bodyPr>
            <a:lstStyle/>
            <a:p>
              <a:pPr algn="ctr"/>
              <a:r>
                <a:rPr lang="sv-SE" sz="1200" b="1" dirty="0">
                  <a:latin typeface="+mj-lt"/>
                </a:rPr>
                <a:t>Checklistor och mallar</a:t>
              </a:r>
            </a:p>
          </p:txBody>
        </p:sp>
      </p:grpSp>
      <p:grpSp>
        <p:nvGrpSpPr>
          <p:cNvPr id="46" name="Grupp 45">
            <a:extLst>
              <a:ext uri="{FF2B5EF4-FFF2-40B4-BE49-F238E27FC236}">
                <a16:creationId xmlns:a16="http://schemas.microsoft.com/office/drawing/2014/main" id="{F97CA6B5-C480-343C-33B6-17F1BD46E255}"/>
              </a:ext>
            </a:extLst>
          </p:cNvPr>
          <p:cNvGrpSpPr/>
          <p:nvPr/>
        </p:nvGrpSpPr>
        <p:grpSpPr>
          <a:xfrm>
            <a:off x="8343085" y="2409721"/>
            <a:ext cx="2210597" cy="919327"/>
            <a:chOff x="5221150" y="2302041"/>
            <a:chExt cx="2605948" cy="1083743"/>
          </a:xfrm>
        </p:grpSpPr>
        <p:pic>
          <p:nvPicPr>
            <p:cNvPr id="47" name="Bild 46">
              <a:extLst>
                <a:ext uri="{FF2B5EF4-FFF2-40B4-BE49-F238E27FC236}">
                  <a16:creationId xmlns:a16="http://schemas.microsoft.com/office/drawing/2014/main" id="{9508FD02-4E2A-DA97-87EF-82A626EDE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2302041"/>
              <a:ext cx="2605948" cy="1083743"/>
            </a:xfrm>
            <a:prstGeom prst="rect">
              <a:avLst/>
            </a:prstGeom>
          </p:spPr>
        </p:pic>
        <p:sp>
          <p:nvSpPr>
            <p:cNvPr id="48" name="textruta 47">
              <a:extLst>
                <a:ext uri="{FF2B5EF4-FFF2-40B4-BE49-F238E27FC236}">
                  <a16:creationId xmlns:a16="http://schemas.microsoft.com/office/drawing/2014/main" id="{E17B6716-988C-7E59-2883-32A57C0C32FB}"/>
                </a:ext>
              </a:extLst>
            </p:cNvPr>
            <p:cNvSpPr txBox="1"/>
            <p:nvPr/>
          </p:nvSpPr>
          <p:spPr>
            <a:xfrm>
              <a:off x="5221150" y="2739720"/>
              <a:ext cx="2605946" cy="326539"/>
            </a:xfrm>
            <a:prstGeom prst="rect">
              <a:avLst/>
            </a:prstGeom>
            <a:noFill/>
          </p:spPr>
          <p:txBody>
            <a:bodyPr wrap="square" rtlCol="0" anchor="ctr" anchorCtr="0">
              <a:spAutoFit/>
            </a:bodyPr>
            <a:lstStyle/>
            <a:p>
              <a:pPr algn="ctr"/>
              <a:r>
                <a:rPr lang="sv-SE" sz="1200" b="1" dirty="0">
                  <a:latin typeface="+mj-lt"/>
                </a:rPr>
                <a:t>Arbetssätt</a:t>
              </a:r>
            </a:p>
          </p:txBody>
        </p:sp>
      </p:grpSp>
      <p:grpSp>
        <p:nvGrpSpPr>
          <p:cNvPr id="49" name="Grupp 48">
            <a:extLst>
              <a:ext uri="{FF2B5EF4-FFF2-40B4-BE49-F238E27FC236}">
                <a16:creationId xmlns:a16="http://schemas.microsoft.com/office/drawing/2014/main" id="{F79F8FA1-C459-3078-2BA3-04E4A88D758E}"/>
              </a:ext>
            </a:extLst>
          </p:cNvPr>
          <p:cNvGrpSpPr/>
          <p:nvPr/>
        </p:nvGrpSpPr>
        <p:grpSpPr>
          <a:xfrm>
            <a:off x="8343084" y="3263187"/>
            <a:ext cx="2210596" cy="919327"/>
            <a:chOff x="5221150" y="3308144"/>
            <a:chExt cx="2605948" cy="1083743"/>
          </a:xfrm>
        </p:grpSpPr>
        <p:pic>
          <p:nvPicPr>
            <p:cNvPr id="50" name="Bild 49">
              <a:extLst>
                <a:ext uri="{FF2B5EF4-FFF2-40B4-BE49-F238E27FC236}">
                  <a16:creationId xmlns:a16="http://schemas.microsoft.com/office/drawing/2014/main" id="{2C84A62B-2D87-ECE1-A91F-31D7AC0473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3308144"/>
              <a:ext cx="2605948" cy="1083743"/>
            </a:xfrm>
            <a:prstGeom prst="rect">
              <a:avLst/>
            </a:prstGeom>
          </p:spPr>
        </p:pic>
        <p:sp>
          <p:nvSpPr>
            <p:cNvPr id="51" name="textruta 50">
              <a:extLst>
                <a:ext uri="{FF2B5EF4-FFF2-40B4-BE49-F238E27FC236}">
                  <a16:creationId xmlns:a16="http://schemas.microsoft.com/office/drawing/2014/main" id="{790A4A61-D045-CD2E-4DA4-1C5DCCEDE70E}"/>
                </a:ext>
              </a:extLst>
            </p:cNvPr>
            <p:cNvSpPr txBox="1"/>
            <p:nvPr/>
          </p:nvSpPr>
          <p:spPr>
            <a:xfrm>
              <a:off x="5221150" y="3758895"/>
              <a:ext cx="2605946" cy="326539"/>
            </a:xfrm>
            <a:prstGeom prst="rect">
              <a:avLst/>
            </a:prstGeom>
            <a:noFill/>
          </p:spPr>
          <p:txBody>
            <a:bodyPr wrap="square" rtlCol="0" anchor="ctr" anchorCtr="0">
              <a:spAutoFit/>
            </a:bodyPr>
            <a:lstStyle/>
            <a:p>
              <a:pPr algn="ctr"/>
              <a:r>
                <a:rPr lang="sv-SE" sz="1200" b="1" dirty="0">
                  <a:latin typeface="+mj-lt"/>
                </a:rPr>
                <a:t>Förhållningssätt</a:t>
              </a:r>
            </a:p>
          </p:txBody>
        </p:sp>
      </p:grpSp>
      <p:grpSp>
        <p:nvGrpSpPr>
          <p:cNvPr id="52" name="Grupp 51">
            <a:extLst>
              <a:ext uri="{FF2B5EF4-FFF2-40B4-BE49-F238E27FC236}">
                <a16:creationId xmlns:a16="http://schemas.microsoft.com/office/drawing/2014/main" id="{AB3F4A36-06F4-F842-B29B-02D6D1F1CBE0}"/>
              </a:ext>
            </a:extLst>
          </p:cNvPr>
          <p:cNvGrpSpPr/>
          <p:nvPr/>
        </p:nvGrpSpPr>
        <p:grpSpPr>
          <a:xfrm>
            <a:off x="8343084" y="4116655"/>
            <a:ext cx="2210596" cy="975469"/>
            <a:chOff x="5221150" y="4314248"/>
            <a:chExt cx="2605948" cy="1149926"/>
          </a:xfrm>
        </p:grpSpPr>
        <p:pic>
          <p:nvPicPr>
            <p:cNvPr id="53" name="Bild 52">
              <a:extLst>
                <a:ext uri="{FF2B5EF4-FFF2-40B4-BE49-F238E27FC236}">
                  <a16:creationId xmlns:a16="http://schemas.microsoft.com/office/drawing/2014/main" id="{1A9212C5-F43C-F443-38AA-852B67E116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1150" y="4314248"/>
              <a:ext cx="2605948" cy="1149926"/>
            </a:xfrm>
            <a:prstGeom prst="rect">
              <a:avLst/>
            </a:prstGeom>
          </p:spPr>
        </p:pic>
        <p:sp>
          <p:nvSpPr>
            <p:cNvPr id="54" name="textruta 53">
              <a:extLst>
                <a:ext uri="{FF2B5EF4-FFF2-40B4-BE49-F238E27FC236}">
                  <a16:creationId xmlns:a16="http://schemas.microsoft.com/office/drawing/2014/main" id="{7A031E26-8D95-DAE5-8164-BD0DB97E875C}"/>
                </a:ext>
              </a:extLst>
            </p:cNvPr>
            <p:cNvSpPr txBox="1"/>
            <p:nvPr/>
          </p:nvSpPr>
          <p:spPr>
            <a:xfrm>
              <a:off x="5221150" y="4801790"/>
              <a:ext cx="2605946" cy="326539"/>
            </a:xfrm>
            <a:prstGeom prst="rect">
              <a:avLst/>
            </a:prstGeom>
            <a:noFill/>
          </p:spPr>
          <p:txBody>
            <a:bodyPr wrap="square" rtlCol="0" anchor="ctr" anchorCtr="0">
              <a:spAutoFit/>
            </a:bodyPr>
            <a:lstStyle/>
            <a:p>
              <a:pPr algn="ctr"/>
              <a:r>
                <a:rPr lang="sv-SE" sz="1200" b="1" dirty="0">
                  <a:latin typeface="+mj-lt"/>
                </a:rPr>
                <a:t>Konceptuell grund</a:t>
              </a:r>
            </a:p>
          </p:txBody>
        </p:sp>
      </p:grpSp>
      <p:sp>
        <p:nvSpPr>
          <p:cNvPr id="6" name="Ellips 5">
            <a:extLst>
              <a:ext uri="{FF2B5EF4-FFF2-40B4-BE49-F238E27FC236}">
                <a16:creationId xmlns:a16="http://schemas.microsoft.com/office/drawing/2014/main" id="{D1972031-1D4D-64A2-38D5-BE1FA4C25074}"/>
              </a:ext>
            </a:extLst>
          </p:cNvPr>
          <p:cNvSpPr>
            <a:spLocks noChangeAspect="1"/>
          </p:cNvSpPr>
          <p:nvPr/>
        </p:nvSpPr>
        <p:spPr>
          <a:xfrm>
            <a:off x="7428120" y="3126906"/>
            <a:ext cx="396000" cy="396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1</a:t>
            </a:r>
          </a:p>
        </p:txBody>
      </p:sp>
      <p:sp>
        <p:nvSpPr>
          <p:cNvPr id="7" name="Ellips 6">
            <a:extLst>
              <a:ext uri="{FF2B5EF4-FFF2-40B4-BE49-F238E27FC236}">
                <a16:creationId xmlns:a16="http://schemas.microsoft.com/office/drawing/2014/main" id="{6D8967B5-4E95-CE69-7476-257054E45EAD}"/>
              </a:ext>
            </a:extLst>
          </p:cNvPr>
          <p:cNvSpPr>
            <a:spLocks noChangeAspect="1"/>
          </p:cNvSpPr>
          <p:nvPr/>
        </p:nvSpPr>
        <p:spPr>
          <a:xfrm>
            <a:off x="10356548" y="4430999"/>
            <a:ext cx="396000" cy="39600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2</a:t>
            </a:r>
          </a:p>
        </p:txBody>
      </p:sp>
      <p:sp>
        <p:nvSpPr>
          <p:cNvPr id="8" name="Ellips 7">
            <a:extLst>
              <a:ext uri="{FF2B5EF4-FFF2-40B4-BE49-F238E27FC236}">
                <a16:creationId xmlns:a16="http://schemas.microsoft.com/office/drawing/2014/main" id="{19EB6EA3-70A0-EFDA-DB65-92D61ED684F1}"/>
              </a:ext>
            </a:extLst>
          </p:cNvPr>
          <p:cNvSpPr>
            <a:spLocks noChangeAspect="1"/>
          </p:cNvSpPr>
          <p:nvPr/>
        </p:nvSpPr>
        <p:spPr>
          <a:xfrm>
            <a:off x="10356547" y="3577611"/>
            <a:ext cx="396000" cy="396000"/>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3</a:t>
            </a:r>
          </a:p>
        </p:txBody>
      </p:sp>
      <p:sp>
        <p:nvSpPr>
          <p:cNvPr id="16" name="Ellips 15">
            <a:extLst>
              <a:ext uri="{FF2B5EF4-FFF2-40B4-BE49-F238E27FC236}">
                <a16:creationId xmlns:a16="http://schemas.microsoft.com/office/drawing/2014/main" id="{826CB7BA-8757-A8A2-35EE-A0CB18A807C2}"/>
              </a:ext>
            </a:extLst>
          </p:cNvPr>
          <p:cNvSpPr>
            <a:spLocks noChangeAspect="1"/>
          </p:cNvSpPr>
          <p:nvPr/>
        </p:nvSpPr>
        <p:spPr>
          <a:xfrm>
            <a:off x="10349647" y="2724156"/>
            <a:ext cx="396000" cy="396000"/>
          </a:xfrm>
          <a:prstGeom prst="ellips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4</a:t>
            </a:r>
          </a:p>
        </p:txBody>
      </p:sp>
      <p:sp>
        <p:nvSpPr>
          <p:cNvPr id="17" name="Ellips 16">
            <a:extLst>
              <a:ext uri="{FF2B5EF4-FFF2-40B4-BE49-F238E27FC236}">
                <a16:creationId xmlns:a16="http://schemas.microsoft.com/office/drawing/2014/main" id="{5EA7E3D5-1862-D931-9C12-53A32FA89EB8}"/>
              </a:ext>
            </a:extLst>
          </p:cNvPr>
          <p:cNvSpPr>
            <a:spLocks noChangeAspect="1"/>
          </p:cNvSpPr>
          <p:nvPr/>
        </p:nvSpPr>
        <p:spPr>
          <a:xfrm>
            <a:off x="10356547" y="1870701"/>
            <a:ext cx="396000" cy="39600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5</a:t>
            </a:r>
          </a:p>
        </p:txBody>
      </p:sp>
      <p:cxnSp>
        <p:nvCxnSpPr>
          <p:cNvPr id="12" name="Rak pil 11">
            <a:extLst>
              <a:ext uri="{FF2B5EF4-FFF2-40B4-BE49-F238E27FC236}">
                <a16:creationId xmlns:a16="http://schemas.microsoft.com/office/drawing/2014/main" id="{25C3EAFB-30E1-1D94-3532-E80F26DFF0EB}"/>
              </a:ext>
            </a:extLst>
          </p:cNvPr>
          <p:cNvCxnSpPr>
            <a:cxnSpLocks/>
          </p:cNvCxnSpPr>
          <p:nvPr/>
        </p:nvCxnSpPr>
        <p:spPr>
          <a:xfrm>
            <a:off x="6748677" y="3323850"/>
            <a:ext cx="61341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55615497-9B3B-2105-B5CA-AE4C65DB5024}"/>
              </a:ext>
            </a:extLst>
          </p:cNvPr>
          <p:cNvSpPr>
            <a:spLocks noGrp="1"/>
          </p:cNvSpPr>
          <p:nvPr>
            <p:ph type="title"/>
          </p:nvPr>
        </p:nvSpPr>
        <p:spPr>
          <a:xfrm>
            <a:off x="1764000" y="684000"/>
            <a:ext cx="9453748" cy="535531"/>
          </a:xfrm>
        </p:spPr>
        <p:txBody>
          <a:bodyPr/>
          <a:lstStyle/>
          <a:p>
            <a:r>
              <a:rPr lang="sv-SE" sz="3200" b="1" dirty="0">
                <a:solidFill>
                  <a:schemeClr val="bg1"/>
                </a:solidFill>
              </a:rPr>
              <a:t>Hur kan du läsa Ramverket?</a:t>
            </a:r>
            <a:endParaRPr lang="sv-SE" dirty="0"/>
          </a:p>
        </p:txBody>
      </p:sp>
      <p:sp>
        <p:nvSpPr>
          <p:cNvPr id="4" name="Platshållare för innehåll 3">
            <a:extLst>
              <a:ext uri="{FF2B5EF4-FFF2-40B4-BE49-F238E27FC236}">
                <a16:creationId xmlns:a16="http://schemas.microsoft.com/office/drawing/2014/main" id="{D1079E39-2195-601A-8E12-446132737764}"/>
              </a:ext>
            </a:extLst>
          </p:cNvPr>
          <p:cNvSpPr>
            <a:spLocks noGrp="1"/>
          </p:cNvSpPr>
          <p:nvPr>
            <p:ph idx="1"/>
          </p:nvPr>
        </p:nvSpPr>
        <p:spPr>
          <a:xfrm>
            <a:off x="1764000" y="1620000"/>
            <a:ext cx="5238586" cy="4166578"/>
          </a:xfrm>
        </p:spPr>
        <p:txBody>
          <a:bodyPr/>
          <a:lstStyle/>
          <a:p>
            <a:r>
              <a:rPr lang="sv-SE" dirty="0"/>
              <a:t>Ramverket är uppbyggt som olika moduler </a:t>
            </a:r>
            <a:br>
              <a:rPr lang="sv-SE" dirty="0"/>
            </a:br>
            <a:r>
              <a:rPr lang="sv-SE" dirty="0"/>
              <a:t>på webben. Det innebär att du kan läsa de </a:t>
            </a:r>
            <a:br>
              <a:rPr lang="sv-SE" dirty="0"/>
            </a:br>
            <a:r>
              <a:rPr lang="sv-SE" dirty="0"/>
              <a:t>olika delarna utifrån ditt behov. </a:t>
            </a:r>
          </a:p>
          <a:p>
            <a:r>
              <a:rPr lang="sv-SE" dirty="0"/>
              <a:t>Om du vill få en god förståelse för hur helheten hänger samman rekommenderar vi den numrerade ordningen i bilden bredvid.</a:t>
            </a:r>
          </a:p>
          <a:p>
            <a:r>
              <a:rPr lang="sv-SE" dirty="0"/>
              <a:t>Har du behov av att läsa om arbetssätt direkt </a:t>
            </a:r>
            <a:br>
              <a:rPr lang="sv-SE" dirty="0"/>
            </a:br>
            <a:r>
              <a:rPr lang="sv-SE" dirty="0"/>
              <a:t>är det helt ok att börja där och du kan känna dig trygg i att det är en del av helheten i ramverket. </a:t>
            </a:r>
          </a:p>
          <a:p>
            <a:endParaRPr lang="sv-SE" dirty="0"/>
          </a:p>
          <a:p>
            <a:endParaRPr lang="sv-SE" dirty="0"/>
          </a:p>
        </p:txBody>
      </p:sp>
    </p:spTree>
    <p:extLst>
      <p:ext uri="{BB962C8B-B14F-4D97-AF65-F5344CB8AC3E}">
        <p14:creationId xmlns:p14="http://schemas.microsoft.com/office/powerpoint/2010/main" val="1884902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250"/>
                            </p:stCondLst>
                            <p:childTnLst>
                              <p:par>
                                <p:cTn id="13" presetID="22" presetClass="entr" presetSubtype="8"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3250"/>
                            </p:stCondLst>
                            <p:childTnLst>
                              <p:par>
                                <p:cTn id="17" presetID="2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8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17" grpId="0" animBg="1"/>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DB0C4AB-35A6-71D3-9AEE-67F43F01C6FD}"/>
              </a:ext>
            </a:extLst>
          </p:cNvPr>
          <p:cNvSpPr>
            <a:spLocks noGrp="1"/>
          </p:cNvSpPr>
          <p:nvPr>
            <p:ph type="title"/>
          </p:nvPr>
        </p:nvSpPr>
        <p:spPr/>
        <p:txBody>
          <a:bodyPr/>
          <a:lstStyle/>
          <a:p>
            <a:r>
              <a:rPr lang="sv-SE" sz="3200" b="1" dirty="0">
                <a:solidFill>
                  <a:schemeClr val="bg1"/>
                </a:solidFill>
              </a:rPr>
              <a:t>Hur kan du läsa ramverket?</a:t>
            </a:r>
          </a:p>
        </p:txBody>
      </p:sp>
      <p:sp>
        <p:nvSpPr>
          <p:cNvPr id="4" name="Platshållare för innehåll 3">
            <a:extLst>
              <a:ext uri="{FF2B5EF4-FFF2-40B4-BE49-F238E27FC236}">
                <a16:creationId xmlns:a16="http://schemas.microsoft.com/office/drawing/2014/main" id="{192A37A0-6CE5-F138-1CA2-B435A443EF88}"/>
              </a:ext>
            </a:extLst>
          </p:cNvPr>
          <p:cNvSpPr>
            <a:spLocks noGrp="1"/>
          </p:cNvSpPr>
          <p:nvPr>
            <p:ph idx="1"/>
          </p:nvPr>
        </p:nvSpPr>
        <p:spPr>
          <a:xfrm>
            <a:off x="1767449" y="1365109"/>
            <a:ext cx="6713255" cy="4166578"/>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2">
                    <a:lumMod val="90000"/>
                  </a:schemeClr>
                </a:solidFill>
                <a:effectLst/>
                <a:uLnTx/>
                <a:uFillTx/>
                <a:latin typeface="+mj-lt"/>
                <a:ea typeface="+mn-ea"/>
                <a:cs typeface="+mn-cs"/>
              </a:rPr>
              <a:t>Om du känner dig ny</a:t>
            </a:r>
            <a:r>
              <a:rPr lang="sv-SE" sz="1400" b="1" dirty="0">
                <a:solidFill>
                  <a:schemeClr val="accent2"/>
                </a:solidFill>
                <a:latin typeface="+mj-lt"/>
              </a:rPr>
              <a:t> </a:t>
            </a:r>
            <a:r>
              <a:rPr kumimoji="0" lang="sv-SE" sz="1400" i="0" u="none" strike="noStrike" kern="1200" cap="none" spc="0" normalizeH="0" baseline="0" noProof="0" dirty="0">
                <a:ln>
                  <a:noFill/>
                </a:ln>
                <a:solidFill>
                  <a:schemeClr val="bg1"/>
                </a:solidFill>
                <a:effectLst/>
                <a:uLnTx/>
                <a:uFillTx/>
                <a:ea typeface="+mn-ea"/>
                <a:cs typeface="+mn-cs"/>
              </a:rPr>
              <a:t>inom beredskap eller området samverkan och ledning rekommenderar</a:t>
            </a:r>
            <a:r>
              <a:rPr lang="sv-SE" sz="1400" dirty="0">
                <a:solidFill>
                  <a:schemeClr val="bg1"/>
                </a:solidFill>
              </a:rPr>
              <a:t> </a:t>
            </a:r>
            <a:r>
              <a:rPr kumimoji="0" lang="sv-SE" sz="1400" i="0" u="none" strike="noStrike" kern="1200" cap="none" spc="0" normalizeH="0" baseline="0" noProof="0" dirty="0">
                <a:ln>
                  <a:noFill/>
                </a:ln>
                <a:solidFill>
                  <a:schemeClr val="bg1"/>
                </a:solidFill>
                <a:effectLst/>
                <a:uLnTx/>
                <a:uFillTx/>
                <a:ea typeface="+mn-ea"/>
                <a:cs typeface="+mn-cs"/>
              </a:rPr>
              <a:t>vi att du kikar igenom länkarna kring utgångspunkter först. Informationen under utgångspunkter</a:t>
            </a:r>
            <a:r>
              <a:rPr kumimoji="0" lang="sv-SE" sz="1400" i="0" u="none" strike="noStrike" kern="1200" cap="none" spc="0" normalizeH="0" noProof="0" dirty="0">
                <a:ln>
                  <a:noFill/>
                </a:ln>
                <a:solidFill>
                  <a:schemeClr val="bg1"/>
                </a:solidFill>
                <a:effectLst/>
                <a:uLnTx/>
                <a:uFillTx/>
                <a:ea typeface="+mn-ea"/>
                <a:cs typeface="+mn-cs"/>
              </a:rPr>
              <a:t> ger en grund som behövs för att förstå de olika nivåerna. </a:t>
            </a:r>
            <a:r>
              <a:rPr kumimoji="0" lang="sv-SE" sz="1400" i="0" u="none" strike="noStrike" kern="1200" cap="none" spc="0" normalizeH="0" baseline="0" noProof="0" dirty="0">
                <a:ln>
                  <a:noFill/>
                </a:ln>
                <a:solidFill>
                  <a:schemeClr val="bg1"/>
                </a:solidFill>
                <a:effectLst/>
                <a:uLnTx/>
                <a:uFillTx/>
                <a:ea typeface="+mn-ea"/>
                <a:cs typeface="+mn-cs"/>
              </a:rPr>
              <a:t> </a:t>
            </a:r>
            <a:endParaRPr kumimoji="0" lang="sv-SE" sz="1400" b="1" i="0" u="none" strike="noStrike" kern="1200" cap="none" spc="0" normalizeH="0" baseline="0" noProof="0" dirty="0">
              <a:ln>
                <a:noFill/>
              </a:ln>
              <a:solidFill>
                <a:schemeClr val="accent4"/>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chemeClr val="accent4"/>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4"/>
                </a:solidFill>
                <a:effectLst/>
                <a:uLnTx/>
                <a:uFillTx/>
                <a:latin typeface="+mj-lt"/>
                <a:ea typeface="+mn-ea"/>
                <a:cs typeface="+mn-cs"/>
              </a:rPr>
              <a:t>Ska du arbeta med ett specifikt område </a:t>
            </a:r>
            <a:r>
              <a:rPr kumimoji="0" lang="sv-SE" sz="1400" i="0" u="none" strike="noStrike" kern="1200" cap="none" spc="0" normalizeH="0" baseline="0" noProof="0" dirty="0">
                <a:ln>
                  <a:noFill/>
                </a:ln>
                <a:solidFill>
                  <a:schemeClr val="bg1"/>
                </a:solidFill>
                <a:effectLst/>
                <a:uLnTx/>
                <a:uFillTx/>
                <a:ea typeface="+mn-ea"/>
                <a:cs typeface="+mn-cs"/>
              </a:rPr>
              <a:t>så som att leda eller delta i aktörs-gemensam samverkan, arbeta med att ta fram samlad lägesbild eller rapportering så finns det konkret stöd till dig här. </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400" dirty="0"/>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B47D9A"/>
                </a:solidFill>
                <a:effectLst/>
                <a:uLnTx/>
                <a:uFillTx/>
                <a:latin typeface="+mj-lt"/>
              </a:rPr>
              <a:t>Till arbetssätten kopplats </a:t>
            </a:r>
            <a:r>
              <a:rPr lang="sv-SE" sz="1400" b="1" dirty="0">
                <a:solidFill>
                  <a:srgbClr val="B47D9A"/>
                </a:solidFill>
                <a:latin typeface="+mj-lt"/>
              </a:rPr>
              <a:t>också checklistor och mallar </a:t>
            </a:r>
            <a:r>
              <a:rPr kumimoji="0" lang="sv-SE" sz="1400" i="0" u="none" strike="noStrike" kern="1200" cap="none" spc="0" normalizeH="0" baseline="0" noProof="0" dirty="0">
                <a:ln>
                  <a:noFill/>
                </a:ln>
                <a:solidFill>
                  <a:schemeClr val="bg1"/>
                </a:solidFill>
                <a:effectLst/>
                <a:uLnTx/>
                <a:uFillTx/>
                <a:ea typeface="+mn-ea"/>
                <a:cs typeface="+mn-cs"/>
              </a:rPr>
              <a:t>som kan vara direkt användbara under en hantering av en händelse.</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400"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5"/>
                </a:solidFill>
                <a:effectLst/>
                <a:uLnTx/>
                <a:uFillTx/>
                <a:latin typeface="+mj-lt"/>
                <a:ea typeface="+mn-ea"/>
                <a:cs typeface="+mn-cs"/>
              </a:rPr>
              <a:t>Förhållningssätten är tanken </a:t>
            </a:r>
            <a:r>
              <a:rPr kumimoji="0" lang="sv-SE" sz="1400" i="0" u="none" strike="noStrike" kern="1200" cap="none" spc="0" normalizeH="0" baseline="0" noProof="0" dirty="0">
                <a:ln>
                  <a:noFill/>
                </a:ln>
                <a:solidFill>
                  <a:schemeClr val="bg1"/>
                </a:solidFill>
                <a:effectLst/>
                <a:uLnTx/>
                <a:uFillTx/>
                <a:ea typeface="+mn-ea"/>
                <a:cs typeface="+mn-cs"/>
              </a:rPr>
              <a:t>att alla ska bära med sig,</a:t>
            </a:r>
            <a:r>
              <a:rPr kumimoji="0" lang="sv-SE" sz="1400" i="0" u="none" strike="noStrike" kern="1200" cap="none" spc="0" normalizeH="0" noProof="0" dirty="0">
                <a:ln>
                  <a:noFill/>
                </a:ln>
                <a:solidFill>
                  <a:schemeClr val="bg1"/>
                </a:solidFill>
                <a:effectLst/>
                <a:uLnTx/>
                <a:uFillTx/>
                <a:ea typeface="+mn-ea"/>
                <a:cs typeface="+mn-cs"/>
              </a:rPr>
              <a:t> både i förberedande arbete och under arbete inom samverkan och ledning</a:t>
            </a:r>
            <a:r>
              <a:rPr kumimoji="0" lang="sv-SE" sz="1400" i="0" u="none" strike="noStrike" kern="1200" cap="none" spc="0" normalizeH="0" baseline="0" noProof="0" dirty="0">
                <a:ln>
                  <a:noFill/>
                </a:ln>
                <a:solidFill>
                  <a:schemeClr val="bg1"/>
                </a:solidFill>
                <a:effectLst/>
                <a:uLnTx/>
                <a:uFillTx/>
                <a:ea typeface="+mn-ea"/>
                <a:cs typeface="+mn-cs"/>
              </a:rPr>
              <a:t>. När du läser de leveranser som finns här rekommenderar vi att du avsätter tid för egen reflektion. </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400"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6"/>
                </a:solidFill>
                <a:effectLst/>
                <a:uLnTx/>
                <a:uFillTx/>
                <a:latin typeface="+mj-lt"/>
                <a:ea typeface="+mn-ea"/>
                <a:cs typeface="+mn-cs"/>
              </a:rPr>
              <a:t>Om du arbetar med samverkan och ledningsfrågor till vardags </a:t>
            </a:r>
            <a:r>
              <a:rPr kumimoji="0" lang="sv-SE" sz="1400" i="0" u="none" strike="noStrike" kern="1200" cap="none" spc="0" normalizeH="0" baseline="0" noProof="0" dirty="0">
                <a:ln>
                  <a:noFill/>
                </a:ln>
                <a:solidFill>
                  <a:schemeClr val="bg1"/>
                </a:solidFill>
                <a:effectLst/>
                <a:uLnTx/>
                <a:uFillTx/>
                <a:latin typeface="Arial"/>
                <a:ea typeface="+mn-ea"/>
                <a:cs typeface="+mn-cs"/>
              </a:rPr>
              <a:t>och även </a:t>
            </a:r>
            <a:br>
              <a:rPr kumimoji="0" lang="sv-SE" sz="1400" i="0" u="none" strike="noStrike" kern="1200" cap="none" spc="0" normalizeH="0" baseline="0" noProof="0" dirty="0">
                <a:ln>
                  <a:noFill/>
                </a:ln>
                <a:solidFill>
                  <a:schemeClr val="bg1"/>
                </a:solidFill>
                <a:effectLst/>
                <a:uLnTx/>
                <a:uFillTx/>
                <a:latin typeface="Arial"/>
                <a:ea typeface="+mn-ea"/>
                <a:cs typeface="+mn-cs"/>
              </a:rPr>
            </a:br>
            <a:r>
              <a:rPr kumimoji="0" lang="sv-SE" sz="1400" i="0" u="none" strike="noStrike" kern="1200" cap="none" spc="0" normalizeH="0" baseline="0" noProof="0" dirty="0">
                <a:ln>
                  <a:noFill/>
                </a:ln>
                <a:solidFill>
                  <a:schemeClr val="bg1"/>
                </a:solidFill>
                <a:effectLst/>
                <a:uLnTx/>
                <a:uFillTx/>
                <a:latin typeface="Arial"/>
                <a:ea typeface="+mn-ea"/>
                <a:cs typeface="+mn-cs"/>
              </a:rPr>
              <a:t>ger stöd åt andra inom området - rekommenderar vi att börja med de dokument som finns här. Det ger en förståelse för området, sammanhanget och de </a:t>
            </a:r>
            <a:br>
              <a:rPr kumimoji="0" lang="sv-SE" sz="1400" i="0" u="none" strike="noStrike" kern="1200" cap="none" spc="0" normalizeH="0" baseline="0" noProof="0" dirty="0">
                <a:ln>
                  <a:noFill/>
                </a:ln>
                <a:solidFill>
                  <a:schemeClr val="bg1"/>
                </a:solidFill>
                <a:effectLst/>
                <a:uLnTx/>
                <a:uFillTx/>
                <a:latin typeface="Arial"/>
                <a:ea typeface="+mn-ea"/>
                <a:cs typeface="+mn-cs"/>
              </a:rPr>
            </a:br>
            <a:r>
              <a:rPr kumimoji="0" lang="sv-SE" sz="1400" i="0" u="none" strike="noStrike" kern="1200" cap="none" spc="0" normalizeH="0" baseline="0" noProof="0" dirty="0">
                <a:ln>
                  <a:noFill/>
                </a:ln>
                <a:solidFill>
                  <a:schemeClr val="bg1"/>
                </a:solidFill>
                <a:effectLst/>
                <a:uLnTx/>
                <a:uFillTx/>
                <a:latin typeface="Arial"/>
                <a:ea typeface="+mn-ea"/>
                <a:cs typeface="+mn-cs"/>
              </a:rPr>
              <a:t>viktigaste begreppen. De skapar också en röd tråd till de övriga nivåerna.</a:t>
            </a:r>
            <a:endParaRPr kumimoji="0" lang="sv-SE" sz="1400" i="0" u="none" strike="noStrike" kern="1200" cap="none" spc="0" normalizeH="0" baseline="0" noProof="0" dirty="0">
              <a:ln>
                <a:noFill/>
              </a:ln>
              <a:solidFill>
                <a:schemeClr val="bg1"/>
              </a:solidFill>
              <a:effectLst/>
              <a:uLnTx/>
              <a:uFillTx/>
              <a:ea typeface="+mn-ea"/>
              <a:cs typeface="+mn-cs"/>
            </a:endParaRPr>
          </a:p>
        </p:txBody>
      </p:sp>
      <p:sp>
        <p:nvSpPr>
          <p:cNvPr id="2" name="Ellips 1">
            <a:extLst>
              <a:ext uri="{FF2B5EF4-FFF2-40B4-BE49-F238E27FC236}">
                <a16:creationId xmlns:a16="http://schemas.microsoft.com/office/drawing/2014/main" id="{ED34D47D-1C58-BBEB-845F-40527EBB6067}"/>
              </a:ext>
            </a:extLst>
          </p:cNvPr>
          <p:cNvSpPr>
            <a:spLocks noChangeAspect="1"/>
          </p:cNvSpPr>
          <p:nvPr/>
        </p:nvSpPr>
        <p:spPr>
          <a:xfrm>
            <a:off x="1232664" y="1365109"/>
            <a:ext cx="396000" cy="396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1</a:t>
            </a:r>
          </a:p>
        </p:txBody>
      </p:sp>
      <p:sp>
        <p:nvSpPr>
          <p:cNvPr id="5" name="Ellips 4">
            <a:extLst>
              <a:ext uri="{FF2B5EF4-FFF2-40B4-BE49-F238E27FC236}">
                <a16:creationId xmlns:a16="http://schemas.microsoft.com/office/drawing/2014/main" id="{44A5A88A-F0CD-D541-C762-CE3D5E117F4B}"/>
              </a:ext>
            </a:extLst>
          </p:cNvPr>
          <p:cNvSpPr>
            <a:spLocks noChangeAspect="1"/>
          </p:cNvSpPr>
          <p:nvPr/>
        </p:nvSpPr>
        <p:spPr>
          <a:xfrm>
            <a:off x="1239562" y="4843563"/>
            <a:ext cx="396000" cy="39600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2</a:t>
            </a:r>
          </a:p>
        </p:txBody>
      </p:sp>
      <p:sp>
        <p:nvSpPr>
          <p:cNvPr id="6" name="Ellips 5">
            <a:extLst>
              <a:ext uri="{FF2B5EF4-FFF2-40B4-BE49-F238E27FC236}">
                <a16:creationId xmlns:a16="http://schemas.microsoft.com/office/drawing/2014/main" id="{6DD0168F-044E-9FE4-EAF7-DF18F14AA89F}"/>
              </a:ext>
            </a:extLst>
          </p:cNvPr>
          <p:cNvSpPr>
            <a:spLocks noChangeAspect="1"/>
          </p:cNvSpPr>
          <p:nvPr/>
        </p:nvSpPr>
        <p:spPr>
          <a:xfrm>
            <a:off x="1250468" y="3986420"/>
            <a:ext cx="396000" cy="396000"/>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3</a:t>
            </a:r>
          </a:p>
        </p:txBody>
      </p:sp>
      <p:sp>
        <p:nvSpPr>
          <p:cNvPr id="10" name="Ellips 9">
            <a:extLst>
              <a:ext uri="{FF2B5EF4-FFF2-40B4-BE49-F238E27FC236}">
                <a16:creationId xmlns:a16="http://schemas.microsoft.com/office/drawing/2014/main" id="{DE2D17FF-6C84-E127-B970-9FBB421805B3}"/>
              </a:ext>
            </a:extLst>
          </p:cNvPr>
          <p:cNvSpPr>
            <a:spLocks noChangeAspect="1"/>
          </p:cNvSpPr>
          <p:nvPr/>
        </p:nvSpPr>
        <p:spPr>
          <a:xfrm>
            <a:off x="1232664" y="2475581"/>
            <a:ext cx="396000" cy="396000"/>
          </a:xfrm>
          <a:prstGeom prst="ellips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4</a:t>
            </a:r>
          </a:p>
        </p:txBody>
      </p:sp>
      <p:sp>
        <p:nvSpPr>
          <p:cNvPr id="23" name="Ellips 22">
            <a:extLst>
              <a:ext uri="{FF2B5EF4-FFF2-40B4-BE49-F238E27FC236}">
                <a16:creationId xmlns:a16="http://schemas.microsoft.com/office/drawing/2014/main" id="{F8ED2D30-86FC-457D-91BC-4C0419B2CA74}"/>
              </a:ext>
            </a:extLst>
          </p:cNvPr>
          <p:cNvSpPr>
            <a:spLocks noChangeAspect="1"/>
          </p:cNvSpPr>
          <p:nvPr/>
        </p:nvSpPr>
        <p:spPr>
          <a:xfrm>
            <a:off x="1269230" y="3302336"/>
            <a:ext cx="396000" cy="39600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5</a:t>
            </a:r>
          </a:p>
        </p:txBody>
      </p:sp>
      <p:grpSp>
        <p:nvGrpSpPr>
          <p:cNvPr id="24" name="Grupp 23">
            <a:extLst>
              <a:ext uri="{FF2B5EF4-FFF2-40B4-BE49-F238E27FC236}">
                <a16:creationId xmlns:a16="http://schemas.microsoft.com/office/drawing/2014/main" id="{23C4F638-6558-4676-8824-996D99D7763B}"/>
              </a:ext>
            </a:extLst>
          </p:cNvPr>
          <p:cNvGrpSpPr/>
          <p:nvPr/>
        </p:nvGrpSpPr>
        <p:grpSpPr>
          <a:xfrm>
            <a:off x="8619489" y="1714788"/>
            <a:ext cx="799264" cy="3428423"/>
            <a:chOff x="4368370" y="1422598"/>
            <a:chExt cx="942208" cy="4041575"/>
          </a:xfrm>
        </p:grpSpPr>
        <p:pic>
          <p:nvPicPr>
            <p:cNvPr id="25" name="Bild 24">
              <a:extLst>
                <a:ext uri="{FF2B5EF4-FFF2-40B4-BE49-F238E27FC236}">
                  <a16:creationId xmlns:a16="http://schemas.microsoft.com/office/drawing/2014/main" id="{C3658FB9-FF8B-4874-A115-6487C3F60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8370" y="1422598"/>
              <a:ext cx="942208" cy="4041575"/>
            </a:xfrm>
            <a:prstGeom prst="rect">
              <a:avLst/>
            </a:prstGeom>
          </p:spPr>
        </p:pic>
        <p:sp>
          <p:nvSpPr>
            <p:cNvPr id="26" name="textruta 25">
              <a:extLst>
                <a:ext uri="{FF2B5EF4-FFF2-40B4-BE49-F238E27FC236}">
                  <a16:creationId xmlns:a16="http://schemas.microsoft.com/office/drawing/2014/main" id="{2874355D-0886-41E1-98E4-9A49C5853B0F}"/>
                </a:ext>
              </a:extLst>
            </p:cNvPr>
            <p:cNvSpPr txBox="1"/>
            <p:nvPr/>
          </p:nvSpPr>
          <p:spPr>
            <a:xfrm rot="16200000">
              <a:off x="3669427" y="3280116"/>
              <a:ext cx="2206430" cy="326539"/>
            </a:xfrm>
            <a:prstGeom prst="rect">
              <a:avLst/>
            </a:prstGeom>
            <a:noFill/>
          </p:spPr>
          <p:txBody>
            <a:bodyPr wrap="square" rtlCol="0" anchor="ctr" anchorCtr="0">
              <a:spAutoFit/>
            </a:bodyPr>
            <a:lstStyle/>
            <a:p>
              <a:pPr algn="ctr"/>
              <a:r>
                <a:rPr lang="sv-SE" sz="1200" b="1" dirty="0">
                  <a:latin typeface="+mj-lt"/>
                </a:rPr>
                <a:t>Utgångspunkter</a:t>
              </a:r>
            </a:p>
          </p:txBody>
        </p:sp>
      </p:grpSp>
      <p:grpSp>
        <p:nvGrpSpPr>
          <p:cNvPr id="27" name="Grupp 26">
            <a:extLst>
              <a:ext uri="{FF2B5EF4-FFF2-40B4-BE49-F238E27FC236}">
                <a16:creationId xmlns:a16="http://schemas.microsoft.com/office/drawing/2014/main" id="{5B498F5A-DE1C-440F-8BAC-03CD8809BF24}"/>
              </a:ext>
            </a:extLst>
          </p:cNvPr>
          <p:cNvGrpSpPr/>
          <p:nvPr/>
        </p:nvGrpSpPr>
        <p:grpSpPr>
          <a:xfrm>
            <a:off x="9342890" y="1726645"/>
            <a:ext cx="2210596" cy="800025"/>
            <a:chOff x="5221150" y="1436576"/>
            <a:chExt cx="2605948" cy="943105"/>
          </a:xfrm>
        </p:grpSpPr>
        <p:pic>
          <p:nvPicPr>
            <p:cNvPr id="28" name="Bild 27">
              <a:extLst>
                <a:ext uri="{FF2B5EF4-FFF2-40B4-BE49-F238E27FC236}">
                  <a16:creationId xmlns:a16="http://schemas.microsoft.com/office/drawing/2014/main" id="{C3E98506-80E6-47C7-BD6C-AC6F7E4CA3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1150" y="1436576"/>
              <a:ext cx="2605948" cy="943105"/>
            </a:xfrm>
            <a:prstGeom prst="rect">
              <a:avLst/>
            </a:prstGeom>
          </p:spPr>
        </p:pic>
        <p:sp>
          <p:nvSpPr>
            <p:cNvPr id="29" name="textruta 28">
              <a:extLst>
                <a:ext uri="{FF2B5EF4-FFF2-40B4-BE49-F238E27FC236}">
                  <a16:creationId xmlns:a16="http://schemas.microsoft.com/office/drawing/2014/main" id="{161FE8E5-0E0E-4251-98A3-217C4E33243C}"/>
                </a:ext>
              </a:extLst>
            </p:cNvPr>
            <p:cNvSpPr txBox="1"/>
            <p:nvPr/>
          </p:nvSpPr>
          <p:spPr>
            <a:xfrm>
              <a:off x="5221150" y="1736430"/>
              <a:ext cx="2605947" cy="326539"/>
            </a:xfrm>
            <a:prstGeom prst="rect">
              <a:avLst/>
            </a:prstGeom>
            <a:noFill/>
          </p:spPr>
          <p:txBody>
            <a:bodyPr wrap="square" rtlCol="0" anchor="ctr" anchorCtr="0">
              <a:spAutoFit/>
            </a:bodyPr>
            <a:lstStyle/>
            <a:p>
              <a:pPr algn="ctr"/>
              <a:r>
                <a:rPr lang="sv-SE" sz="1200" b="1" dirty="0">
                  <a:latin typeface="+mj-lt"/>
                </a:rPr>
                <a:t>Checklistor och mallar</a:t>
              </a:r>
            </a:p>
          </p:txBody>
        </p:sp>
      </p:grpSp>
      <p:grpSp>
        <p:nvGrpSpPr>
          <p:cNvPr id="30" name="Grupp 29">
            <a:extLst>
              <a:ext uri="{FF2B5EF4-FFF2-40B4-BE49-F238E27FC236}">
                <a16:creationId xmlns:a16="http://schemas.microsoft.com/office/drawing/2014/main" id="{9A799963-6879-4A79-BAFF-D323928D2BA8}"/>
              </a:ext>
            </a:extLst>
          </p:cNvPr>
          <p:cNvGrpSpPr/>
          <p:nvPr/>
        </p:nvGrpSpPr>
        <p:grpSpPr>
          <a:xfrm>
            <a:off x="9342891" y="2460810"/>
            <a:ext cx="2210597" cy="919327"/>
            <a:chOff x="5221150" y="2302041"/>
            <a:chExt cx="2605948" cy="1083743"/>
          </a:xfrm>
        </p:grpSpPr>
        <p:pic>
          <p:nvPicPr>
            <p:cNvPr id="31" name="Bild 30">
              <a:extLst>
                <a:ext uri="{FF2B5EF4-FFF2-40B4-BE49-F238E27FC236}">
                  <a16:creationId xmlns:a16="http://schemas.microsoft.com/office/drawing/2014/main" id="{E3491DD6-B0AA-4C5D-AB81-531327D1E2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2302041"/>
              <a:ext cx="2605948" cy="1083743"/>
            </a:xfrm>
            <a:prstGeom prst="rect">
              <a:avLst/>
            </a:prstGeom>
          </p:spPr>
        </p:pic>
        <p:sp>
          <p:nvSpPr>
            <p:cNvPr id="34" name="textruta 33">
              <a:extLst>
                <a:ext uri="{FF2B5EF4-FFF2-40B4-BE49-F238E27FC236}">
                  <a16:creationId xmlns:a16="http://schemas.microsoft.com/office/drawing/2014/main" id="{7A90790B-35BC-4874-96C0-2AA57B543C0E}"/>
                </a:ext>
              </a:extLst>
            </p:cNvPr>
            <p:cNvSpPr txBox="1"/>
            <p:nvPr/>
          </p:nvSpPr>
          <p:spPr>
            <a:xfrm>
              <a:off x="5221150" y="2739720"/>
              <a:ext cx="2605946" cy="326539"/>
            </a:xfrm>
            <a:prstGeom prst="rect">
              <a:avLst/>
            </a:prstGeom>
            <a:noFill/>
          </p:spPr>
          <p:txBody>
            <a:bodyPr wrap="square" rtlCol="0" anchor="ctr" anchorCtr="0">
              <a:spAutoFit/>
            </a:bodyPr>
            <a:lstStyle/>
            <a:p>
              <a:pPr algn="ctr"/>
              <a:r>
                <a:rPr lang="sv-SE" sz="1200" b="1" dirty="0">
                  <a:latin typeface="+mj-lt"/>
                </a:rPr>
                <a:t>Arbetssätt</a:t>
              </a:r>
            </a:p>
          </p:txBody>
        </p:sp>
      </p:grpSp>
      <p:grpSp>
        <p:nvGrpSpPr>
          <p:cNvPr id="35" name="Grupp 34">
            <a:extLst>
              <a:ext uri="{FF2B5EF4-FFF2-40B4-BE49-F238E27FC236}">
                <a16:creationId xmlns:a16="http://schemas.microsoft.com/office/drawing/2014/main" id="{C3876E1B-EDDE-45E6-8F09-D33FFD8F4211}"/>
              </a:ext>
            </a:extLst>
          </p:cNvPr>
          <p:cNvGrpSpPr/>
          <p:nvPr/>
        </p:nvGrpSpPr>
        <p:grpSpPr>
          <a:xfrm>
            <a:off x="9342890" y="3314276"/>
            <a:ext cx="2210596" cy="919327"/>
            <a:chOff x="5221150" y="3308144"/>
            <a:chExt cx="2605948" cy="1083743"/>
          </a:xfrm>
        </p:grpSpPr>
        <p:pic>
          <p:nvPicPr>
            <p:cNvPr id="36" name="Bild 35">
              <a:extLst>
                <a:ext uri="{FF2B5EF4-FFF2-40B4-BE49-F238E27FC236}">
                  <a16:creationId xmlns:a16="http://schemas.microsoft.com/office/drawing/2014/main" id="{56598FDB-DDA2-40A0-8E31-CC4D3FEB50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3308144"/>
              <a:ext cx="2605948" cy="1083743"/>
            </a:xfrm>
            <a:prstGeom prst="rect">
              <a:avLst/>
            </a:prstGeom>
          </p:spPr>
        </p:pic>
        <p:sp>
          <p:nvSpPr>
            <p:cNvPr id="37" name="textruta 36">
              <a:extLst>
                <a:ext uri="{FF2B5EF4-FFF2-40B4-BE49-F238E27FC236}">
                  <a16:creationId xmlns:a16="http://schemas.microsoft.com/office/drawing/2014/main" id="{5C1C7C02-D824-414A-B52F-BA8B745120D2}"/>
                </a:ext>
              </a:extLst>
            </p:cNvPr>
            <p:cNvSpPr txBox="1"/>
            <p:nvPr/>
          </p:nvSpPr>
          <p:spPr>
            <a:xfrm>
              <a:off x="5221150" y="3758895"/>
              <a:ext cx="2605946" cy="326539"/>
            </a:xfrm>
            <a:prstGeom prst="rect">
              <a:avLst/>
            </a:prstGeom>
            <a:noFill/>
          </p:spPr>
          <p:txBody>
            <a:bodyPr wrap="square" rtlCol="0" anchor="ctr" anchorCtr="0">
              <a:spAutoFit/>
            </a:bodyPr>
            <a:lstStyle/>
            <a:p>
              <a:pPr algn="ctr"/>
              <a:r>
                <a:rPr lang="sv-SE" sz="1200" b="1" dirty="0">
                  <a:latin typeface="+mj-lt"/>
                </a:rPr>
                <a:t>Förhållningssätt</a:t>
              </a:r>
            </a:p>
          </p:txBody>
        </p:sp>
      </p:grpSp>
      <p:grpSp>
        <p:nvGrpSpPr>
          <p:cNvPr id="38" name="Grupp 37">
            <a:extLst>
              <a:ext uri="{FF2B5EF4-FFF2-40B4-BE49-F238E27FC236}">
                <a16:creationId xmlns:a16="http://schemas.microsoft.com/office/drawing/2014/main" id="{1D837169-ACC7-47B5-8262-21DE7B64550F}"/>
              </a:ext>
            </a:extLst>
          </p:cNvPr>
          <p:cNvGrpSpPr/>
          <p:nvPr/>
        </p:nvGrpSpPr>
        <p:grpSpPr>
          <a:xfrm>
            <a:off x="9342890" y="4167744"/>
            <a:ext cx="2210596" cy="975469"/>
            <a:chOff x="5221150" y="4314248"/>
            <a:chExt cx="2605948" cy="1149926"/>
          </a:xfrm>
        </p:grpSpPr>
        <p:pic>
          <p:nvPicPr>
            <p:cNvPr id="39" name="Bild 38">
              <a:extLst>
                <a:ext uri="{FF2B5EF4-FFF2-40B4-BE49-F238E27FC236}">
                  <a16:creationId xmlns:a16="http://schemas.microsoft.com/office/drawing/2014/main" id="{E72E122F-FE8B-4D37-B344-BB3414B764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1150" y="4314248"/>
              <a:ext cx="2605948" cy="1149926"/>
            </a:xfrm>
            <a:prstGeom prst="rect">
              <a:avLst/>
            </a:prstGeom>
          </p:spPr>
        </p:pic>
        <p:sp>
          <p:nvSpPr>
            <p:cNvPr id="40" name="textruta 39">
              <a:extLst>
                <a:ext uri="{FF2B5EF4-FFF2-40B4-BE49-F238E27FC236}">
                  <a16:creationId xmlns:a16="http://schemas.microsoft.com/office/drawing/2014/main" id="{90F343F8-E219-4F08-98BA-433CF32F7C1D}"/>
                </a:ext>
              </a:extLst>
            </p:cNvPr>
            <p:cNvSpPr txBox="1"/>
            <p:nvPr/>
          </p:nvSpPr>
          <p:spPr>
            <a:xfrm>
              <a:off x="5221150" y="4801790"/>
              <a:ext cx="2605946" cy="326539"/>
            </a:xfrm>
            <a:prstGeom prst="rect">
              <a:avLst/>
            </a:prstGeom>
            <a:noFill/>
          </p:spPr>
          <p:txBody>
            <a:bodyPr wrap="square" rtlCol="0" anchor="ctr" anchorCtr="0">
              <a:spAutoFit/>
            </a:bodyPr>
            <a:lstStyle/>
            <a:p>
              <a:pPr algn="ctr"/>
              <a:r>
                <a:rPr lang="sv-SE" sz="1200" b="1" dirty="0">
                  <a:latin typeface="+mj-lt"/>
                </a:rPr>
                <a:t>Konceptuell grund</a:t>
              </a:r>
            </a:p>
          </p:txBody>
        </p:sp>
      </p:grpSp>
      <p:sp>
        <p:nvSpPr>
          <p:cNvPr id="41" name="Ellips 40">
            <a:extLst>
              <a:ext uri="{FF2B5EF4-FFF2-40B4-BE49-F238E27FC236}">
                <a16:creationId xmlns:a16="http://schemas.microsoft.com/office/drawing/2014/main" id="{0E308507-6421-4AF6-9755-889A82D07FA7}"/>
              </a:ext>
            </a:extLst>
          </p:cNvPr>
          <p:cNvSpPr>
            <a:spLocks noChangeAspect="1"/>
          </p:cNvSpPr>
          <p:nvPr/>
        </p:nvSpPr>
        <p:spPr>
          <a:xfrm>
            <a:off x="8427926" y="3177995"/>
            <a:ext cx="396000" cy="396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1</a:t>
            </a:r>
          </a:p>
        </p:txBody>
      </p:sp>
      <p:sp>
        <p:nvSpPr>
          <p:cNvPr id="42" name="Ellips 41">
            <a:extLst>
              <a:ext uri="{FF2B5EF4-FFF2-40B4-BE49-F238E27FC236}">
                <a16:creationId xmlns:a16="http://schemas.microsoft.com/office/drawing/2014/main" id="{5ED09406-72FA-43D7-8854-A258543DF861}"/>
              </a:ext>
            </a:extLst>
          </p:cNvPr>
          <p:cNvSpPr>
            <a:spLocks noChangeAspect="1"/>
          </p:cNvSpPr>
          <p:nvPr/>
        </p:nvSpPr>
        <p:spPr>
          <a:xfrm>
            <a:off x="11356354" y="4482088"/>
            <a:ext cx="396000" cy="39600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2</a:t>
            </a:r>
          </a:p>
        </p:txBody>
      </p:sp>
      <p:sp>
        <p:nvSpPr>
          <p:cNvPr id="43" name="Ellips 42">
            <a:extLst>
              <a:ext uri="{FF2B5EF4-FFF2-40B4-BE49-F238E27FC236}">
                <a16:creationId xmlns:a16="http://schemas.microsoft.com/office/drawing/2014/main" id="{783B2CCA-C040-4A50-A0A6-BAE5E52474E8}"/>
              </a:ext>
            </a:extLst>
          </p:cNvPr>
          <p:cNvSpPr>
            <a:spLocks noChangeAspect="1"/>
          </p:cNvSpPr>
          <p:nvPr/>
        </p:nvSpPr>
        <p:spPr>
          <a:xfrm>
            <a:off x="11356353" y="3628700"/>
            <a:ext cx="396000" cy="396000"/>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3</a:t>
            </a:r>
          </a:p>
        </p:txBody>
      </p:sp>
      <p:sp>
        <p:nvSpPr>
          <p:cNvPr id="44" name="Ellips 43">
            <a:extLst>
              <a:ext uri="{FF2B5EF4-FFF2-40B4-BE49-F238E27FC236}">
                <a16:creationId xmlns:a16="http://schemas.microsoft.com/office/drawing/2014/main" id="{873F3757-9FA9-404B-9C1A-CC6F3C2FB854}"/>
              </a:ext>
            </a:extLst>
          </p:cNvPr>
          <p:cNvSpPr>
            <a:spLocks noChangeAspect="1"/>
          </p:cNvSpPr>
          <p:nvPr/>
        </p:nvSpPr>
        <p:spPr>
          <a:xfrm>
            <a:off x="11349453" y="2775245"/>
            <a:ext cx="396000" cy="396000"/>
          </a:xfrm>
          <a:prstGeom prst="ellips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4</a:t>
            </a:r>
          </a:p>
        </p:txBody>
      </p:sp>
      <p:sp>
        <p:nvSpPr>
          <p:cNvPr id="45" name="Ellips 44">
            <a:extLst>
              <a:ext uri="{FF2B5EF4-FFF2-40B4-BE49-F238E27FC236}">
                <a16:creationId xmlns:a16="http://schemas.microsoft.com/office/drawing/2014/main" id="{BDEB8CB4-E503-4695-90AF-79F991595CC7}"/>
              </a:ext>
            </a:extLst>
          </p:cNvPr>
          <p:cNvSpPr>
            <a:spLocks noChangeAspect="1"/>
          </p:cNvSpPr>
          <p:nvPr/>
        </p:nvSpPr>
        <p:spPr>
          <a:xfrm>
            <a:off x="11356353" y="1921790"/>
            <a:ext cx="396000" cy="39600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5</a:t>
            </a:r>
          </a:p>
        </p:txBody>
      </p:sp>
    </p:spTree>
    <p:extLst>
      <p:ext uri="{BB962C8B-B14F-4D97-AF65-F5344CB8AC3E}">
        <p14:creationId xmlns:p14="http://schemas.microsoft.com/office/powerpoint/2010/main" val="1941894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537F3582-3198-95E1-4BE0-9D2FF54A09FF}"/>
              </a:ext>
            </a:extLst>
          </p:cNvPr>
          <p:cNvGrpSpPr/>
          <p:nvPr/>
        </p:nvGrpSpPr>
        <p:grpSpPr>
          <a:xfrm>
            <a:off x="4354789" y="1409320"/>
            <a:ext cx="948662" cy="4069263"/>
            <a:chOff x="4368370" y="1422598"/>
            <a:chExt cx="942208" cy="4041575"/>
          </a:xfrm>
        </p:grpSpPr>
        <p:pic>
          <p:nvPicPr>
            <p:cNvPr id="5" name="Bild 4">
              <a:hlinkClick r:id="rId2" action="ppaction://hlinksldjump"/>
              <a:extLst>
                <a:ext uri="{FF2B5EF4-FFF2-40B4-BE49-F238E27FC236}">
                  <a16:creationId xmlns:a16="http://schemas.microsoft.com/office/drawing/2014/main" id="{97D0A435-1250-97D6-BF59-514631222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8370" y="1422598"/>
              <a:ext cx="942208" cy="4041575"/>
            </a:xfrm>
            <a:prstGeom prst="rect">
              <a:avLst/>
            </a:prstGeom>
          </p:spPr>
        </p:pic>
        <p:sp>
          <p:nvSpPr>
            <p:cNvPr id="10" name="textruta 9">
              <a:hlinkClick r:id="rId2" action="ppaction://hlinksldjump"/>
              <a:extLst>
                <a:ext uri="{FF2B5EF4-FFF2-40B4-BE49-F238E27FC236}">
                  <a16:creationId xmlns:a16="http://schemas.microsoft.com/office/drawing/2014/main" id="{50FC1943-A038-3FEF-491C-224119F8B5C4}"/>
                </a:ext>
              </a:extLst>
            </p:cNvPr>
            <p:cNvSpPr txBox="1"/>
            <p:nvPr/>
          </p:nvSpPr>
          <p:spPr>
            <a:xfrm rot="16200000">
              <a:off x="3669427" y="3298187"/>
              <a:ext cx="2206430" cy="290399"/>
            </a:xfrm>
            <a:prstGeom prst="rect">
              <a:avLst/>
            </a:prstGeom>
            <a:noFill/>
          </p:spPr>
          <p:txBody>
            <a:bodyPr wrap="square" rtlCol="0" anchor="ctr" anchorCtr="0">
              <a:spAutoFit/>
            </a:bodyPr>
            <a:lstStyle/>
            <a:p>
              <a:pPr algn="ctr"/>
              <a:r>
                <a:rPr lang="sv-SE" sz="1300" b="1" dirty="0">
                  <a:latin typeface="+mj-lt"/>
                </a:rPr>
                <a:t>Utgångspunkter</a:t>
              </a:r>
            </a:p>
          </p:txBody>
        </p:sp>
      </p:grpSp>
      <p:grpSp>
        <p:nvGrpSpPr>
          <p:cNvPr id="13" name="Grupp 12">
            <a:extLst>
              <a:ext uri="{FF2B5EF4-FFF2-40B4-BE49-F238E27FC236}">
                <a16:creationId xmlns:a16="http://schemas.microsoft.com/office/drawing/2014/main" id="{598DD6B0-7899-6F91-2953-C77059F22F6B}"/>
              </a:ext>
            </a:extLst>
          </p:cNvPr>
          <p:cNvGrpSpPr/>
          <p:nvPr/>
        </p:nvGrpSpPr>
        <p:grpSpPr>
          <a:xfrm>
            <a:off x="5213408" y="1423393"/>
            <a:ext cx="2623800" cy="949565"/>
            <a:chOff x="5221150" y="1436576"/>
            <a:chExt cx="2605948" cy="943105"/>
          </a:xfrm>
        </p:grpSpPr>
        <p:pic>
          <p:nvPicPr>
            <p:cNvPr id="14" name="Bild 13">
              <a:hlinkClick r:id="rId5" action="ppaction://hlinksldjump"/>
              <a:extLst>
                <a:ext uri="{FF2B5EF4-FFF2-40B4-BE49-F238E27FC236}">
                  <a16:creationId xmlns:a16="http://schemas.microsoft.com/office/drawing/2014/main" id="{9B8C8EAB-0508-91C2-583E-0E77E95FB9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1436576"/>
              <a:ext cx="2605948" cy="943105"/>
            </a:xfrm>
            <a:prstGeom prst="rect">
              <a:avLst/>
            </a:prstGeom>
          </p:spPr>
        </p:pic>
        <p:sp>
          <p:nvSpPr>
            <p:cNvPr id="15" name="textruta 14">
              <a:hlinkClick r:id="rId5" action="ppaction://hlinksldjump"/>
              <a:extLst>
                <a:ext uri="{FF2B5EF4-FFF2-40B4-BE49-F238E27FC236}">
                  <a16:creationId xmlns:a16="http://schemas.microsoft.com/office/drawing/2014/main" id="{96C0394B-AEB3-61B4-F8AC-E9D2AEC2DC58}"/>
                </a:ext>
              </a:extLst>
            </p:cNvPr>
            <p:cNvSpPr txBox="1"/>
            <p:nvPr/>
          </p:nvSpPr>
          <p:spPr>
            <a:xfrm>
              <a:off x="5221150" y="1754500"/>
              <a:ext cx="2605947" cy="290399"/>
            </a:xfrm>
            <a:prstGeom prst="rect">
              <a:avLst/>
            </a:prstGeom>
            <a:noFill/>
          </p:spPr>
          <p:txBody>
            <a:bodyPr wrap="square" rtlCol="0" anchor="ctr" anchorCtr="0">
              <a:spAutoFit/>
            </a:bodyPr>
            <a:lstStyle/>
            <a:p>
              <a:pPr algn="ctr"/>
              <a:r>
                <a:rPr lang="sv-SE" sz="1300" b="1" dirty="0">
                  <a:latin typeface="+mj-lt"/>
                </a:rPr>
                <a:t>Checklistor och mallar</a:t>
              </a:r>
            </a:p>
          </p:txBody>
        </p:sp>
      </p:grpSp>
      <p:grpSp>
        <p:nvGrpSpPr>
          <p:cNvPr id="16" name="Grupp 15">
            <a:extLst>
              <a:ext uri="{FF2B5EF4-FFF2-40B4-BE49-F238E27FC236}">
                <a16:creationId xmlns:a16="http://schemas.microsoft.com/office/drawing/2014/main" id="{92D1341E-0323-80CE-1933-3F158782E84A}"/>
              </a:ext>
            </a:extLst>
          </p:cNvPr>
          <p:cNvGrpSpPr/>
          <p:nvPr/>
        </p:nvGrpSpPr>
        <p:grpSpPr>
          <a:xfrm>
            <a:off x="5213409" y="2294788"/>
            <a:ext cx="2623801" cy="1091167"/>
            <a:chOff x="5221150" y="2302041"/>
            <a:chExt cx="2605948" cy="1083743"/>
          </a:xfrm>
        </p:grpSpPr>
        <p:pic>
          <p:nvPicPr>
            <p:cNvPr id="17" name="Bild 16">
              <a:hlinkClick r:id="rId5" action="ppaction://hlinksldjump"/>
              <a:extLst>
                <a:ext uri="{FF2B5EF4-FFF2-40B4-BE49-F238E27FC236}">
                  <a16:creationId xmlns:a16="http://schemas.microsoft.com/office/drawing/2014/main" id="{39065A12-8A84-9EF8-E25A-2EAC5F9C6F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2302041"/>
              <a:ext cx="2605948" cy="1083743"/>
            </a:xfrm>
            <a:prstGeom prst="rect">
              <a:avLst/>
            </a:prstGeom>
          </p:spPr>
        </p:pic>
        <p:sp>
          <p:nvSpPr>
            <p:cNvPr id="18" name="textruta 17">
              <a:hlinkClick r:id="rId5" action="ppaction://hlinksldjump"/>
              <a:extLst>
                <a:ext uri="{FF2B5EF4-FFF2-40B4-BE49-F238E27FC236}">
                  <a16:creationId xmlns:a16="http://schemas.microsoft.com/office/drawing/2014/main" id="{1949D558-E89B-5355-CA6A-A7D6A8C5DD4D}"/>
                </a:ext>
              </a:extLst>
            </p:cNvPr>
            <p:cNvSpPr txBox="1"/>
            <p:nvPr/>
          </p:nvSpPr>
          <p:spPr>
            <a:xfrm>
              <a:off x="5221150" y="2757790"/>
              <a:ext cx="2605946" cy="290399"/>
            </a:xfrm>
            <a:prstGeom prst="rect">
              <a:avLst/>
            </a:prstGeom>
            <a:noFill/>
          </p:spPr>
          <p:txBody>
            <a:bodyPr wrap="square" rtlCol="0" anchor="ctr" anchorCtr="0">
              <a:spAutoFit/>
            </a:bodyPr>
            <a:lstStyle/>
            <a:p>
              <a:pPr algn="ctr"/>
              <a:r>
                <a:rPr lang="sv-SE" sz="1300" b="1" dirty="0">
                  <a:latin typeface="+mj-lt"/>
                </a:rPr>
                <a:t>Arbetssätt</a:t>
              </a:r>
            </a:p>
          </p:txBody>
        </p:sp>
      </p:grpSp>
      <p:grpSp>
        <p:nvGrpSpPr>
          <p:cNvPr id="19" name="Grupp 18">
            <a:extLst>
              <a:ext uri="{FF2B5EF4-FFF2-40B4-BE49-F238E27FC236}">
                <a16:creationId xmlns:a16="http://schemas.microsoft.com/office/drawing/2014/main" id="{B052BEAC-1D64-D5F2-8349-556284BDFF98}"/>
              </a:ext>
            </a:extLst>
          </p:cNvPr>
          <p:cNvGrpSpPr/>
          <p:nvPr/>
        </p:nvGrpSpPr>
        <p:grpSpPr>
          <a:xfrm>
            <a:off x="5213408" y="3307784"/>
            <a:ext cx="2623800" cy="1091167"/>
            <a:chOff x="5221150" y="3308144"/>
            <a:chExt cx="2605948" cy="1083743"/>
          </a:xfrm>
        </p:grpSpPr>
        <p:pic>
          <p:nvPicPr>
            <p:cNvPr id="20" name="Bild 19">
              <a:hlinkClick r:id="rId10" action="ppaction://hlinksldjump"/>
              <a:extLst>
                <a:ext uri="{FF2B5EF4-FFF2-40B4-BE49-F238E27FC236}">
                  <a16:creationId xmlns:a16="http://schemas.microsoft.com/office/drawing/2014/main" id="{8299EBD0-BC2E-8B78-C961-045D251132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21150" y="3308144"/>
              <a:ext cx="2605948" cy="1083743"/>
            </a:xfrm>
            <a:prstGeom prst="rect">
              <a:avLst/>
            </a:prstGeom>
          </p:spPr>
        </p:pic>
        <p:sp>
          <p:nvSpPr>
            <p:cNvPr id="32" name="textruta 31">
              <a:hlinkClick r:id="rId10" action="ppaction://hlinksldjump"/>
              <a:extLst>
                <a:ext uri="{FF2B5EF4-FFF2-40B4-BE49-F238E27FC236}">
                  <a16:creationId xmlns:a16="http://schemas.microsoft.com/office/drawing/2014/main" id="{BDDF4CDC-8271-BEC6-5229-F6DA6EC43820}"/>
                </a:ext>
              </a:extLst>
            </p:cNvPr>
            <p:cNvSpPr txBox="1"/>
            <p:nvPr/>
          </p:nvSpPr>
          <p:spPr>
            <a:xfrm>
              <a:off x="5221150" y="3776965"/>
              <a:ext cx="2605946" cy="290399"/>
            </a:xfrm>
            <a:prstGeom prst="rect">
              <a:avLst/>
            </a:prstGeom>
            <a:noFill/>
          </p:spPr>
          <p:txBody>
            <a:bodyPr wrap="square" rtlCol="0" anchor="ctr" anchorCtr="0">
              <a:spAutoFit/>
            </a:bodyPr>
            <a:lstStyle/>
            <a:p>
              <a:pPr algn="ctr"/>
              <a:r>
                <a:rPr lang="sv-SE" sz="1300" b="1" dirty="0">
                  <a:latin typeface="+mj-lt"/>
                </a:rPr>
                <a:t>Förhållningssätt</a:t>
              </a:r>
            </a:p>
          </p:txBody>
        </p:sp>
      </p:grpSp>
      <p:grpSp>
        <p:nvGrpSpPr>
          <p:cNvPr id="33" name="Grupp 32">
            <a:extLst>
              <a:ext uri="{FF2B5EF4-FFF2-40B4-BE49-F238E27FC236}">
                <a16:creationId xmlns:a16="http://schemas.microsoft.com/office/drawing/2014/main" id="{5AF4D1C4-0A3B-366A-4A3E-CBFB09A64447}"/>
              </a:ext>
            </a:extLst>
          </p:cNvPr>
          <p:cNvGrpSpPr/>
          <p:nvPr/>
        </p:nvGrpSpPr>
        <p:grpSpPr>
          <a:xfrm>
            <a:off x="5213408" y="4320782"/>
            <a:ext cx="2623800" cy="1157803"/>
            <a:chOff x="5221150" y="4314248"/>
            <a:chExt cx="2605948" cy="1149926"/>
          </a:xfrm>
        </p:grpSpPr>
        <p:pic>
          <p:nvPicPr>
            <p:cNvPr id="34" name="Bild 33">
              <a:hlinkClick r:id="rId13" action="ppaction://hlinksldjump"/>
              <a:extLst>
                <a:ext uri="{FF2B5EF4-FFF2-40B4-BE49-F238E27FC236}">
                  <a16:creationId xmlns:a16="http://schemas.microsoft.com/office/drawing/2014/main" id="{3C2266CE-50B4-ADF9-3B23-910AC95036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21150" y="4314248"/>
              <a:ext cx="2605948" cy="1149926"/>
            </a:xfrm>
            <a:prstGeom prst="rect">
              <a:avLst/>
            </a:prstGeom>
          </p:spPr>
        </p:pic>
        <p:sp>
          <p:nvSpPr>
            <p:cNvPr id="35" name="textruta 34">
              <a:hlinkClick r:id="rId13" action="ppaction://hlinksldjump"/>
              <a:extLst>
                <a:ext uri="{FF2B5EF4-FFF2-40B4-BE49-F238E27FC236}">
                  <a16:creationId xmlns:a16="http://schemas.microsoft.com/office/drawing/2014/main" id="{0C173A55-23F3-0F54-2F31-0752BBB57262}"/>
                </a:ext>
              </a:extLst>
            </p:cNvPr>
            <p:cNvSpPr txBox="1"/>
            <p:nvPr/>
          </p:nvSpPr>
          <p:spPr>
            <a:xfrm>
              <a:off x="5221150" y="4819861"/>
              <a:ext cx="2605946" cy="290399"/>
            </a:xfrm>
            <a:prstGeom prst="rect">
              <a:avLst/>
            </a:prstGeom>
            <a:noFill/>
          </p:spPr>
          <p:txBody>
            <a:bodyPr wrap="square" rtlCol="0" anchor="ctr" anchorCtr="0">
              <a:spAutoFit/>
            </a:bodyPr>
            <a:lstStyle/>
            <a:p>
              <a:pPr algn="ctr"/>
              <a:r>
                <a:rPr lang="sv-SE" sz="1300" b="1" dirty="0">
                  <a:latin typeface="+mj-lt"/>
                </a:rPr>
                <a:t>Konceptuell grund</a:t>
              </a:r>
            </a:p>
          </p:txBody>
        </p:sp>
      </p:grpSp>
      <p:sp>
        <p:nvSpPr>
          <p:cNvPr id="4" name="Rektangel 3">
            <a:extLst>
              <a:ext uri="{FF2B5EF4-FFF2-40B4-BE49-F238E27FC236}">
                <a16:creationId xmlns:a16="http://schemas.microsoft.com/office/drawing/2014/main" id="{69240BA0-9444-E931-51E4-9E639829D784}"/>
              </a:ext>
            </a:extLst>
          </p:cNvPr>
          <p:cNvSpPr/>
          <p:nvPr/>
        </p:nvSpPr>
        <p:spPr>
          <a:xfrm>
            <a:off x="4532340" y="1725301"/>
            <a:ext cx="457218" cy="3437300"/>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4C70CEA-335E-A5CC-3B3E-CE9F63179E7A}"/>
              </a:ext>
            </a:extLst>
          </p:cNvPr>
          <p:cNvSpPr/>
          <p:nvPr/>
        </p:nvSpPr>
        <p:spPr>
          <a:xfrm>
            <a:off x="5419817" y="1638520"/>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D1D0CD5-C641-4B9E-99E0-E709A0BDF247}"/>
              </a:ext>
            </a:extLst>
          </p:cNvPr>
          <p:cNvSpPr/>
          <p:nvPr/>
        </p:nvSpPr>
        <p:spPr>
          <a:xfrm>
            <a:off x="5419817" y="2656168"/>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F2C591A-A6FD-9F56-E4C2-3097A5ECFE32}"/>
              </a:ext>
            </a:extLst>
          </p:cNvPr>
          <p:cNvSpPr/>
          <p:nvPr/>
        </p:nvSpPr>
        <p:spPr>
          <a:xfrm>
            <a:off x="5419817" y="3670318"/>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62BE17C-801A-60AA-E414-02DCB15025E1}"/>
              </a:ext>
            </a:extLst>
          </p:cNvPr>
          <p:cNvSpPr/>
          <p:nvPr/>
        </p:nvSpPr>
        <p:spPr>
          <a:xfrm>
            <a:off x="5419817" y="4724253"/>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3BA16F71-4DE4-DB00-EB60-FD0260A5F405}"/>
              </a:ext>
            </a:extLst>
          </p:cNvPr>
          <p:cNvSpPr txBox="1"/>
          <p:nvPr/>
        </p:nvSpPr>
        <p:spPr>
          <a:xfrm>
            <a:off x="1203422" y="1497700"/>
            <a:ext cx="2957783" cy="923330"/>
          </a:xfrm>
          <a:prstGeom prst="rect">
            <a:avLst/>
          </a:prstGeom>
          <a:noFill/>
        </p:spPr>
        <p:txBody>
          <a:bodyPr wrap="square" rtlCol="0">
            <a:spAutoFit/>
          </a:bodyPr>
          <a:lstStyle/>
          <a:p>
            <a:pPr algn="ctr"/>
            <a:r>
              <a:rPr lang="sv-SE" dirty="0">
                <a:solidFill>
                  <a:schemeClr val="bg1"/>
                </a:solidFill>
                <a:latin typeface="Century Gothic" panose="020B0502020202020204" pitchFamily="34" charset="0"/>
              </a:rPr>
              <a:t>Klicka på den </a:t>
            </a:r>
            <a:br>
              <a:rPr lang="sv-SE" dirty="0">
                <a:solidFill>
                  <a:schemeClr val="bg1"/>
                </a:solidFill>
                <a:latin typeface="Century Gothic" panose="020B0502020202020204" pitchFamily="34" charset="0"/>
              </a:rPr>
            </a:br>
            <a:r>
              <a:rPr lang="sv-SE" dirty="0">
                <a:solidFill>
                  <a:schemeClr val="bg1"/>
                </a:solidFill>
                <a:latin typeface="Century Gothic" panose="020B0502020202020204" pitchFamily="34" charset="0"/>
              </a:rPr>
              <a:t>nivå du vill gå till så länkas du vidare.</a:t>
            </a:r>
          </a:p>
        </p:txBody>
      </p:sp>
      <p:sp>
        <p:nvSpPr>
          <p:cNvPr id="12" name="Båge 11">
            <a:extLst>
              <a:ext uri="{FF2B5EF4-FFF2-40B4-BE49-F238E27FC236}">
                <a16:creationId xmlns:a16="http://schemas.microsoft.com/office/drawing/2014/main" id="{DF4847D9-3667-2810-3BDD-90E9B21526A7}"/>
              </a:ext>
            </a:extLst>
          </p:cNvPr>
          <p:cNvSpPr/>
          <p:nvPr/>
        </p:nvSpPr>
        <p:spPr>
          <a:xfrm>
            <a:off x="2789585" y="1615762"/>
            <a:ext cx="2816005" cy="1841857"/>
          </a:xfrm>
          <a:prstGeom prst="arc">
            <a:avLst>
              <a:gd name="adj1" fmla="val 5376932"/>
              <a:gd name="adj2" fmla="val 10793260"/>
            </a:avLst>
          </a:prstGeom>
          <a:ln w="19050">
            <a:solidFill>
              <a:schemeClr val="bg1"/>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784824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par>
                                <p:cTn id="13" presetID="21" presetClass="entr" presetSubtype="2"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wheel(2)">
                                      <p:cBhvr>
                                        <p:cTn id="15" dur="1000"/>
                                        <p:tgtEl>
                                          <p:spTgt spid="4"/>
                                        </p:tgtEl>
                                      </p:cBhvr>
                                    </p:animEffect>
                                  </p:childTnLst>
                                </p:cTn>
                              </p:par>
                              <p:par>
                                <p:cTn id="16" presetID="21" presetClass="entr" presetSubtype="2" fill="hold" grpId="0"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wheel(2)">
                                      <p:cBhvr>
                                        <p:cTn id="18" dur="1000"/>
                                        <p:tgtEl>
                                          <p:spTgt spid="6"/>
                                        </p:tgtEl>
                                      </p:cBhvr>
                                    </p:animEffect>
                                  </p:childTnLst>
                                </p:cTn>
                              </p:par>
                              <p:par>
                                <p:cTn id="19" presetID="21" presetClass="entr" presetSubtype="2" fill="hold" grpId="0" nodeType="withEffect">
                                  <p:stCondLst>
                                    <p:cond delay="300"/>
                                  </p:stCondLst>
                                  <p:childTnLst>
                                    <p:set>
                                      <p:cBhvr>
                                        <p:cTn id="20" dur="1" fill="hold">
                                          <p:stCondLst>
                                            <p:cond delay="0"/>
                                          </p:stCondLst>
                                        </p:cTn>
                                        <p:tgtEl>
                                          <p:spTgt spid="7"/>
                                        </p:tgtEl>
                                        <p:attrNameLst>
                                          <p:attrName>style.visibility</p:attrName>
                                        </p:attrNameLst>
                                      </p:cBhvr>
                                      <p:to>
                                        <p:strVal val="visible"/>
                                      </p:to>
                                    </p:set>
                                    <p:animEffect transition="in" filter="wheel(2)">
                                      <p:cBhvr>
                                        <p:cTn id="21" dur="1000"/>
                                        <p:tgtEl>
                                          <p:spTgt spid="7"/>
                                        </p:tgtEl>
                                      </p:cBhvr>
                                    </p:animEffect>
                                  </p:childTnLst>
                                </p:cTn>
                              </p:par>
                              <p:par>
                                <p:cTn id="22" presetID="21" presetClass="entr" presetSubtype="2" fill="hold" grpId="0" nodeType="withEffect">
                                  <p:stCondLst>
                                    <p:cond delay="300"/>
                                  </p:stCondLst>
                                  <p:childTnLst>
                                    <p:set>
                                      <p:cBhvr>
                                        <p:cTn id="23" dur="1" fill="hold">
                                          <p:stCondLst>
                                            <p:cond delay="0"/>
                                          </p:stCondLst>
                                        </p:cTn>
                                        <p:tgtEl>
                                          <p:spTgt spid="8"/>
                                        </p:tgtEl>
                                        <p:attrNameLst>
                                          <p:attrName>style.visibility</p:attrName>
                                        </p:attrNameLst>
                                      </p:cBhvr>
                                      <p:to>
                                        <p:strVal val="visible"/>
                                      </p:to>
                                    </p:set>
                                    <p:animEffect transition="in" filter="wheel(2)">
                                      <p:cBhvr>
                                        <p:cTn id="24" dur="1000"/>
                                        <p:tgtEl>
                                          <p:spTgt spid="8"/>
                                        </p:tgtEl>
                                      </p:cBhvr>
                                    </p:animEffect>
                                  </p:childTnLst>
                                </p:cTn>
                              </p:par>
                              <p:par>
                                <p:cTn id="25" presetID="21" presetClass="entr" presetSubtype="2"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Effect transition="in" filter="wheel(2)">
                                      <p:cBhvr>
                                        <p:cTn id="27" dur="1000"/>
                                        <p:tgtEl>
                                          <p:spTgt spid="9"/>
                                        </p:tgtEl>
                                      </p:cBhvr>
                                    </p:animEffect>
                                  </p:childTnLst>
                                </p:cTn>
                              </p:par>
                            </p:childTnLst>
                          </p:cTn>
                        </p:par>
                        <p:par>
                          <p:cTn id="28" fill="hold">
                            <p:stCondLst>
                              <p:cond delay="2550"/>
                            </p:stCondLst>
                            <p:childTnLst>
                              <p:par>
                                <p:cTn id="29" presetID="21" presetClass="exit" presetSubtype="2" fill="hold" grpId="1" nodeType="afterEffect">
                                  <p:stCondLst>
                                    <p:cond delay="0"/>
                                  </p:stCondLst>
                                  <p:childTnLst>
                                    <p:animEffect transition="out" filter="wheel(2)">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21" presetClass="exit" presetSubtype="2" fill="hold" grpId="1" nodeType="withEffect">
                                  <p:stCondLst>
                                    <p:cond delay="0"/>
                                  </p:stCondLst>
                                  <p:childTnLst>
                                    <p:animEffect transition="out" filter="wheel(2)">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par>
                                <p:cTn id="35" presetID="21" presetClass="exit" presetSubtype="2" fill="hold" grpId="1" nodeType="withEffect">
                                  <p:stCondLst>
                                    <p:cond delay="0"/>
                                  </p:stCondLst>
                                  <p:childTnLst>
                                    <p:animEffect transition="out" filter="wheel(2)">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par>
                                <p:cTn id="38" presetID="21" presetClass="exit" presetSubtype="2" fill="hold" grpId="1" nodeType="withEffect">
                                  <p:stCondLst>
                                    <p:cond delay="0"/>
                                  </p:stCondLst>
                                  <p:childTnLst>
                                    <p:animEffect transition="out" filter="wheel(2)">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21" presetClass="exit" presetSubtype="2" fill="hold" grpId="1" nodeType="withEffect">
                                  <p:stCondLst>
                                    <p:cond delay="0"/>
                                  </p:stCondLst>
                                  <p:childTnLst>
                                    <p:animEffect transition="out" filter="wheel(2)">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1"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2.xml><?xml version="1.0" encoding="utf-8"?>
<a:theme xmlns:a="http://schemas.openxmlformats.org/drawingml/2006/main" name="1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3.xml><?xml version="1.0" encoding="utf-8"?>
<a:theme xmlns:a="http://schemas.openxmlformats.org/drawingml/2006/main" name="3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4.xml><?xml version="1.0" encoding="utf-8"?>
<a:theme xmlns:a="http://schemas.openxmlformats.org/drawingml/2006/main" name="2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895b0a-d61f-4293-917f-0cd761b2cdea">
      <UserInfo>
        <DisplayName>joanna.davis@combitech.com</DisplayName>
        <AccountId>610</AccountId>
        <AccountType/>
      </UserInfo>
    </SharedWithUsers>
  </documentManagement>
</p:properties>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996F11D0-FBA5-491F-8E63-533C10B75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7EF6E-8DFF-4BAF-880E-39621E4B80B0}">
  <ds:schemaRefs>
    <ds:schemaRef ds:uri="http://purl.org/dc/terms/"/>
    <ds:schemaRef ds:uri="http://schemas.microsoft.com/office/2006/documentManagement/types"/>
    <ds:schemaRef ds:uri="03895b0a-d61f-4293-917f-0cd761b2cdea"/>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Gemensamma grunder</Template>
  <TotalTime>14330</TotalTime>
  <Words>1671</Words>
  <Application>Microsoft Office PowerPoint</Application>
  <PresentationFormat>Bredbild</PresentationFormat>
  <Paragraphs>238</Paragraphs>
  <Slides>32</Slides>
  <Notes>13</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32</vt:i4>
      </vt:variant>
    </vt:vector>
  </HeadingPairs>
  <TitlesOfParts>
    <vt:vector size="39" baseType="lpstr">
      <vt:lpstr>Arial</vt:lpstr>
      <vt:lpstr>Calibri</vt:lpstr>
      <vt:lpstr>Century Gothic</vt:lpstr>
      <vt:lpstr>Gemensamma grunder</vt:lpstr>
      <vt:lpstr>1_Gemensamma grunder</vt:lpstr>
      <vt:lpstr>3_Gemensamma grunder</vt:lpstr>
      <vt:lpstr>2_Arbetssätt</vt:lpstr>
      <vt:lpstr>Ramverk för ledning och samverkan</vt:lpstr>
      <vt:lpstr>PowerPoint-presentation</vt:lpstr>
      <vt:lpstr>PowerPoint-presentation</vt:lpstr>
      <vt:lpstr>Om ramverket</vt:lpstr>
      <vt:lpstr>PowerPoint-presentation</vt:lpstr>
      <vt:lpstr>PowerPoint-presentation</vt:lpstr>
      <vt:lpstr>Hur kan du läsa Ramverket?</vt:lpstr>
      <vt:lpstr>Hur kan du läsa ramverket?</vt:lpstr>
      <vt:lpstr>PowerPoint-presentation</vt:lpstr>
      <vt:lpstr>Vad vi ska och bör ta hänsyn till</vt:lpstr>
      <vt:lpstr>Vad är utgångspunkter?</vt:lpstr>
      <vt:lpstr>Vad finns i utgångspunkter?</vt:lpstr>
      <vt:lpstr>Vårt aktörsgemensamma språk</vt:lpstr>
      <vt:lpstr>Vad är konceptuell grund? </vt:lpstr>
      <vt:lpstr>Vad finns på denna nivå? </vt:lpstr>
      <vt:lpstr>Sätt att tänka som påverkar vårt agerande</vt:lpstr>
      <vt:lpstr>Vad är förhållningssätt? </vt:lpstr>
      <vt:lpstr>Vad finns på denna nivå? </vt:lpstr>
      <vt:lpstr>Metoder och vägledning för hur:et</vt:lpstr>
      <vt:lpstr>Vad är arbetssätt? </vt:lpstr>
      <vt:lpstr>Områden inom arbetssätt </vt:lpstr>
      <vt:lpstr>PowerPoint-presentation</vt:lpstr>
      <vt:lpstr>PowerPoint-presentation</vt:lpstr>
      <vt:lpstr>PowerPoint-presentation</vt:lpstr>
      <vt:lpstr>Vad finns inom rapportering? </vt:lpstr>
      <vt:lpstr>Vad finns inom samlad lägesbild?</vt:lpstr>
      <vt:lpstr>PowerPoint-presentation</vt:lpstr>
      <vt:lpstr>Vad finns inom makt och normer? </vt:lpstr>
      <vt:lpstr>Vad finns inom kriskommunikation i samverkan?</vt:lpstr>
      <vt:lpstr>PowerPoint-presentation</vt:lpstr>
      <vt:lpstr>Tillämpning av Ramverket på central nivå</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Alicia  Olofsson</dc:creator>
  <cp:lastModifiedBy>Sortelius Anna</cp:lastModifiedBy>
  <cp:revision>157</cp:revision>
  <dcterms:created xsi:type="dcterms:W3CDTF">2024-02-14T08:52:15Z</dcterms:created>
  <dcterms:modified xsi:type="dcterms:W3CDTF">2024-11-13T11:56:34Z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